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93" r:id="rId2"/>
    <p:sldId id="316" r:id="rId3"/>
    <p:sldId id="336" r:id="rId4"/>
    <p:sldId id="283" r:id="rId5"/>
    <p:sldId id="318" r:id="rId6"/>
    <p:sldId id="321" r:id="rId7"/>
    <p:sldId id="378" r:id="rId8"/>
    <p:sldId id="344" r:id="rId9"/>
    <p:sldId id="367" r:id="rId10"/>
    <p:sldId id="368" r:id="rId11"/>
    <p:sldId id="369" r:id="rId12"/>
    <p:sldId id="370" r:id="rId13"/>
    <p:sldId id="346" r:id="rId14"/>
    <p:sldId id="347" r:id="rId15"/>
    <p:sldId id="348" r:id="rId16"/>
    <p:sldId id="351" r:id="rId17"/>
    <p:sldId id="295"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am Dung" initials="PD" lastIdx="5" clrIdx="0">
    <p:extLst>
      <p:ext uri="{19B8F6BF-5375-455C-9EA6-DF929625EA0E}">
        <p15:presenceInfo xmlns:p15="http://schemas.microsoft.com/office/powerpoint/2012/main" userId="c3f09041b7d1c647" providerId="Windows Live"/>
      </p:ext>
    </p:extLst>
  </p:cmAuthor>
  <p:cmAuthor id="2" name="TKW" initials="T" lastIdx="1" clrIdx="1">
    <p:extLst>
      <p:ext uri="{19B8F6BF-5375-455C-9EA6-DF929625EA0E}">
        <p15:presenceInfo xmlns:p15="http://schemas.microsoft.com/office/powerpoint/2012/main" userId="TKW"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29" autoAdjust="0"/>
    <p:restoredTop sz="94242" autoAdjust="0"/>
  </p:normalViewPr>
  <p:slideViewPr>
    <p:cSldViewPr snapToGrid="0">
      <p:cViewPr varScale="1">
        <p:scale>
          <a:sx n="82" d="100"/>
          <a:sy n="82" d="100"/>
        </p:scale>
        <p:origin x="89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2CA2B-6175-4C39-B914-E5897C55D977}" type="datetimeFigureOut">
              <a:rPr lang="en-US" smtClean="0"/>
              <a:t>4/12/2023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FC0E5D-2FBF-45EB-97AF-8878B3130301}" type="slidenum">
              <a:rPr lang="en-US" smtClean="0"/>
              <a:t>‹#›</a:t>
            </a:fld>
            <a:endParaRPr lang="en-US"/>
          </a:p>
        </p:txBody>
      </p:sp>
    </p:spTree>
    <p:extLst>
      <p:ext uri="{BB962C8B-B14F-4D97-AF65-F5344CB8AC3E}">
        <p14:creationId xmlns:p14="http://schemas.microsoft.com/office/powerpoint/2010/main" val="1794803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FC0E5D-2FBF-45EB-97AF-8878B3130301}" type="slidenum">
              <a:rPr lang="en-US" smtClean="0"/>
              <a:t>6</a:t>
            </a:fld>
            <a:endParaRPr lang="en-US"/>
          </a:p>
        </p:txBody>
      </p:sp>
    </p:spTree>
    <p:extLst>
      <p:ext uri="{BB962C8B-B14F-4D97-AF65-F5344CB8AC3E}">
        <p14:creationId xmlns:p14="http://schemas.microsoft.com/office/powerpoint/2010/main" val="1452975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5DD20F-7DDD-4304-A4B2-6C29F3619AE5}" type="datetimeFigureOut">
              <a:rPr lang="en-US" smtClean="0"/>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C870BD-B108-4556-8E71-D653F04B61F5}" type="slidenum">
              <a:rPr lang="en-US" smtClean="0"/>
              <a:t>‹#›</a:t>
            </a:fld>
            <a:endParaRPr lang="en-US"/>
          </a:p>
        </p:txBody>
      </p:sp>
    </p:spTree>
    <p:extLst>
      <p:ext uri="{BB962C8B-B14F-4D97-AF65-F5344CB8AC3E}">
        <p14:creationId xmlns:p14="http://schemas.microsoft.com/office/powerpoint/2010/main" val="73706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5DD20F-7DDD-4304-A4B2-6C29F3619AE5}" type="datetimeFigureOut">
              <a:rPr lang="en-US" smtClean="0"/>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C870BD-B108-4556-8E71-D653F04B61F5}" type="slidenum">
              <a:rPr lang="en-US" smtClean="0"/>
              <a:t>‹#›</a:t>
            </a:fld>
            <a:endParaRPr lang="en-US"/>
          </a:p>
        </p:txBody>
      </p:sp>
    </p:spTree>
    <p:extLst>
      <p:ext uri="{BB962C8B-B14F-4D97-AF65-F5344CB8AC3E}">
        <p14:creationId xmlns:p14="http://schemas.microsoft.com/office/powerpoint/2010/main" val="1530684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5DD20F-7DDD-4304-A4B2-6C29F3619AE5}" type="datetimeFigureOut">
              <a:rPr lang="en-US" smtClean="0"/>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C870BD-B108-4556-8E71-D653F04B61F5}" type="slidenum">
              <a:rPr lang="en-US" smtClean="0"/>
              <a:t>‹#›</a:t>
            </a:fld>
            <a:endParaRPr lang="en-US"/>
          </a:p>
        </p:txBody>
      </p:sp>
    </p:spTree>
    <p:extLst>
      <p:ext uri="{BB962C8B-B14F-4D97-AF65-F5344CB8AC3E}">
        <p14:creationId xmlns:p14="http://schemas.microsoft.com/office/powerpoint/2010/main" val="4102530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5DD20F-7DDD-4304-A4B2-6C29F3619AE5}" type="datetimeFigureOut">
              <a:rPr lang="en-US" smtClean="0"/>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C870BD-B108-4556-8E71-D653F04B61F5}" type="slidenum">
              <a:rPr lang="en-US" smtClean="0"/>
              <a:t>‹#›</a:t>
            </a:fld>
            <a:endParaRPr lang="en-US"/>
          </a:p>
        </p:txBody>
      </p:sp>
    </p:spTree>
    <p:extLst>
      <p:ext uri="{BB962C8B-B14F-4D97-AF65-F5344CB8AC3E}">
        <p14:creationId xmlns:p14="http://schemas.microsoft.com/office/powerpoint/2010/main" val="2063750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5DD20F-7DDD-4304-A4B2-6C29F3619AE5}" type="datetimeFigureOut">
              <a:rPr lang="en-US" smtClean="0"/>
              <a:t>4/12/2023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C870BD-B108-4556-8E71-D653F04B61F5}" type="slidenum">
              <a:rPr lang="en-US" smtClean="0"/>
              <a:t>‹#›</a:t>
            </a:fld>
            <a:endParaRPr lang="en-US"/>
          </a:p>
        </p:txBody>
      </p:sp>
    </p:spTree>
    <p:extLst>
      <p:ext uri="{BB962C8B-B14F-4D97-AF65-F5344CB8AC3E}">
        <p14:creationId xmlns:p14="http://schemas.microsoft.com/office/powerpoint/2010/main" val="2977484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5DD20F-7DDD-4304-A4B2-6C29F3619AE5}" type="datetimeFigureOut">
              <a:rPr lang="en-US" smtClean="0"/>
              <a:t>4/12/2023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C870BD-B108-4556-8E71-D653F04B61F5}" type="slidenum">
              <a:rPr lang="en-US" smtClean="0"/>
              <a:t>‹#›</a:t>
            </a:fld>
            <a:endParaRPr lang="en-US"/>
          </a:p>
        </p:txBody>
      </p:sp>
    </p:spTree>
    <p:extLst>
      <p:ext uri="{BB962C8B-B14F-4D97-AF65-F5344CB8AC3E}">
        <p14:creationId xmlns:p14="http://schemas.microsoft.com/office/powerpoint/2010/main" val="1763712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5DD20F-7DDD-4304-A4B2-6C29F3619AE5}" type="datetimeFigureOut">
              <a:rPr lang="en-US" smtClean="0"/>
              <a:t>4/12/2023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C870BD-B108-4556-8E71-D653F04B61F5}" type="slidenum">
              <a:rPr lang="en-US" smtClean="0"/>
              <a:t>‹#›</a:t>
            </a:fld>
            <a:endParaRPr lang="en-US"/>
          </a:p>
        </p:txBody>
      </p:sp>
    </p:spTree>
    <p:extLst>
      <p:ext uri="{BB962C8B-B14F-4D97-AF65-F5344CB8AC3E}">
        <p14:creationId xmlns:p14="http://schemas.microsoft.com/office/powerpoint/2010/main" val="1347343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5DD20F-7DDD-4304-A4B2-6C29F3619AE5}" type="datetimeFigureOut">
              <a:rPr lang="en-US" smtClean="0"/>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C870BD-B108-4556-8E71-D653F04B61F5}" type="slidenum">
              <a:rPr lang="en-US" smtClean="0"/>
              <a:t>‹#›</a:t>
            </a:fld>
            <a:endParaRPr lang="en-US"/>
          </a:p>
        </p:txBody>
      </p:sp>
    </p:spTree>
    <p:extLst>
      <p:ext uri="{BB962C8B-B14F-4D97-AF65-F5344CB8AC3E}">
        <p14:creationId xmlns:p14="http://schemas.microsoft.com/office/powerpoint/2010/main" val="867593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5DD20F-7DDD-4304-A4B2-6C29F3619AE5}" type="datetimeFigureOut">
              <a:rPr lang="en-US" smtClean="0"/>
              <a:t>4/12/2023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C870BD-B108-4556-8E71-D653F04B61F5}" type="slidenum">
              <a:rPr lang="en-US" smtClean="0"/>
              <a:t>‹#›</a:t>
            </a:fld>
            <a:endParaRPr lang="en-US"/>
          </a:p>
        </p:txBody>
      </p:sp>
    </p:spTree>
    <p:extLst>
      <p:ext uri="{BB962C8B-B14F-4D97-AF65-F5344CB8AC3E}">
        <p14:creationId xmlns:p14="http://schemas.microsoft.com/office/powerpoint/2010/main" val="2418383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5DD20F-7DDD-4304-A4B2-6C29F3619AE5}" type="datetimeFigureOut">
              <a:rPr lang="en-US" smtClean="0"/>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C870BD-B108-4556-8E71-D653F04B61F5}" type="slidenum">
              <a:rPr lang="en-US" smtClean="0"/>
              <a:t>‹#›</a:t>
            </a:fld>
            <a:endParaRPr lang="en-US"/>
          </a:p>
        </p:txBody>
      </p:sp>
    </p:spTree>
    <p:extLst>
      <p:ext uri="{BB962C8B-B14F-4D97-AF65-F5344CB8AC3E}">
        <p14:creationId xmlns:p14="http://schemas.microsoft.com/office/powerpoint/2010/main" val="564897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5DD20F-7DDD-4304-A4B2-6C29F3619AE5}" type="datetimeFigureOut">
              <a:rPr lang="en-US" smtClean="0"/>
              <a:t>4/12/2023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C870BD-B108-4556-8E71-D653F04B61F5}" type="slidenum">
              <a:rPr lang="en-US" smtClean="0"/>
              <a:t>‹#›</a:t>
            </a:fld>
            <a:endParaRPr lang="en-US"/>
          </a:p>
        </p:txBody>
      </p:sp>
    </p:spTree>
    <p:extLst>
      <p:ext uri="{BB962C8B-B14F-4D97-AF65-F5344CB8AC3E}">
        <p14:creationId xmlns:p14="http://schemas.microsoft.com/office/powerpoint/2010/main" val="503305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5DD20F-7DDD-4304-A4B2-6C29F3619AE5}" type="datetimeFigureOut">
              <a:rPr lang="en-US" smtClean="0"/>
              <a:t>4/12/2023</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C870BD-B108-4556-8E71-D653F04B61F5}" type="slidenum">
              <a:rPr lang="en-US" smtClean="0"/>
              <a:t>‹#›</a:t>
            </a:fld>
            <a:endParaRPr lang="en-US"/>
          </a:p>
        </p:txBody>
      </p:sp>
    </p:spTree>
    <p:extLst>
      <p:ext uri="{BB962C8B-B14F-4D97-AF65-F5344CB8AC3E}">
        <p14:creationId xmlns:p14="http://schemas.microsoft.com/office/powerpoint/2010/main" val="1766977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E34F528-06BC-4321-B1EF-9E25F986BD53}"/>
              </a:ext>
            </a:extLst>
          </p:cNvPr>
          <p:cNvSpPr txBox="1"/>
          <p:nvPr/>
        </p:nvSpPr>
        <p:spPr>
          <a:xfrm>
            <a:off x="282248" y="71022"/>
            <a:ext cx="11627543" cy="553998"/>
          </a:xfrm>
          <a:prstGeom prst="rect">
            <a:avLst/>
          </a:prstGeom>
          <a:noFill/>
        </p:spPr>
        <p:txBody>
          <a:bodyPr wrap="none" rtlCol="0">
            <a:spAutoFit/>
          </a:bodyPr>
          <a:lstStyle/>
          <a:p>
            <a:pPr algn="ctr"/>
            <a:r>
              <a:rPr lang="en-US" sz="3000" dirty="0">
                <a:solidFill>
                  <a:schemeClr val="accent2"/>
                </a:solidFill>
                <a:latin typeface="Arial" panose="020B0604020202020204" pitchFamily="34" charset="0"/>
                <a:cs typeface="Arial" panose="020B0604020202020204" pitchFamily="34" charset="0"/>
              </a:rPr>
              <a:t>CÔNG TY </a:t>
            </a:r>
            <a:r>
              <a:rPr lang="en-US" sz="3000" dirty="0" smtClean="0">
                <a:solidFill>
                  <a:schemeClr val="accent2"/>
                </a:solidFill>
                <a:latin typeface="Arial" panose="020B0604020202020204" pitchFamily="34" charset="0"/>
                <a:cs typeface="Arial" panose="020B0604020202020204" pitchFamily="34" charset="0"/>
              </a:rPr>
              <a:t>CỔ PHẦN THƯƠNG MẠI VÀ DỊCH VỤ KỸ THUẬT HTD</a:t>
            </a:r>
            <a:endParaRPr lang="en-US" sz="3000" dirty="0">
              <a:solidFill>
                <a:schemeClr val="accent2"/>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ECE06B6-A1C8-4CA7-9C31-4753D6AA7340}"/>
              </a:ext>
            </a:extLst>
          </p:cNvPr>
          <p:cNvSpPr txBox="1"/>
          <p:nvPr/>
        </p:nvSpPr>
        <p:spPr>
          <a:xfrm>
            <a:off x="2175502" y="723018"/>
            <a:ext cx="7840993" cy="369332"/>
          </a:xfrm>
          <a:prstGeom prst="rect">
            <a:avLst/>
          </a:prstGeom>
          <a:noFill/>
        </p:spPr>
        <p:txBody>
          <a:bodyPr wrap="none" rtlCol="0">
            <a:spAutoFit/>
          </a:bodyPr>
          <a:lstStyle/>
          <a:p>
            <a:r>
              <a:rPr lang="en-US" dirty="0">
                <a:solidFill>
                  <a:schemeClr val="accent6">
                    <a:lumMod val="50000"/>
                  </a:schemeClr>
                </a:solidFill>
                <a:latin typeface="Arial" panose="020B0604020202020204" pitchFamily="34" charset="0"/>
                <a:cs typeface="Arial" panose="020B0604020202020204" pitchFamily="34" charset="0"/>
              </a:rPr>
              <a:t>TRAO ĐỔI VÀ CHIA SẺ KINH NGHIỆM TRONG CÔNG TÁC THÍ NGHIỆM</a:t>
            </a:r>
          </a:p>
        </p:txBody>
      </p:sp>
      <p:sp>
        <p:nvSpPr>
          <p:cNvPr id="6" name="TextBox 5">
            <a:extLst>
              <a:ext uri="{FF2B5EF4-FFF2-40B4-BE49-F238E27FC236}">
                <a16:creationId xmlns:a16="http://schemas.microsoft.com/office/drawing/2014/main" id="{AA9C3E45-98CE-457A-A0A3-A01B41642533}"/>
              </a:ext>
            </a:extLst>
          </p:cNvPr>
          <p:cNvSpPr txBox="1"/>
          <p:nvPr/>
        </p:nvSpPr>
        <p:spPr>
          <a:xfrm>
            <a:off x="2444137" y="1144497"/>
            <a:ext cx="7350089" cy="369332"/>
          </a:xfrm>
          <a:prstGeom prst="rect">
            <a:avLst/>
          </a:prstGeom>
          <a:noFill/>
        </p:spPr>
        <p:txBody>
          <a:bodyPr wrap="none" rtlCol="0">
            <a:spAutoFit/>
          </a:bodyPr>
          <a:lstStyle/>
          <a:p>
            <a:pPr algn="ctr"/>
            <a:r>
              <a:rPr lang="en-US" u="sng" dirty="0">
                <a:solidFill>
                  <a:srgbClr val="FF0000"/>
                </a:solidFill>
                <a:latin typeface="Arial" panose="020B0604020202020204" pitchFamily="34" charset="0"/>
                <a:cs typeface="Arial" panose="020B0604020202020204" pitchFamily="34" charset="0"/>
              </a:rPr>
              <a:t>CHỦ ĐỀ</a:t>
            </a:r>
            <a:r>
              <a:rPr lang="en-US" dirty="0">
                <a:solidFill>
                  <a:srgbClr val="FF0000"/>
                </a:solidFill>
                <a:latin typeface="Arial" panose="020B0604020202020204" pitchFamily="34" charset="0"/>
                <a:cs typeface="Arial" panose="020B0604020202020204" pitchFamily="34" charset="0"/>
              </a:rPr>
              <a:t>: </a:t>
            </a:r>
            <a:r>
              <a:rPr lang="en-US" dirty="0">
                <a:solidFill>
                  <a:schemeClr val="accent5">
                    <a:lumMod val="50000"/>
                  </a:schemeClr>
                </a:solidFill>
                <a:latin typeface="Arial" panose="020B0604020202020204" pitchFamily="34" charset="0"/>
                <a:cs typeface="Arial" panose="020B0604020202020204" pitchFamily="34" charset="0"/>
              </a:rPr>
              <a:t>THÍ NGHIỆM CÁP </a:t>
            </a:r>
            <a:r>
              <a:rPr lang="en-US" dirty="0" smtClean="0">
                <a:solidFill>
                  <a:schemeClr val="accent5">
                    <a:lumMod val="50000"/>
                  </a:schemeClr>
                </a:solidFill>
                <a:latin typeface="Arial" panose="020B0604020202020204" pitchFamily="34" charset="0"/>
                <a:cs typeface="Arial" panose="020B0604020202020204" pitchFamily="34" charset="0"/>
              </a:rPr>
              <a:t>LỰC TRUNG THẾ BẰNG PHÉP ĐO VLF</a:t>
            </a:r>
            <a:endParaRPr lang="en-US" dirty="0">
              <a:solidFill>
                <a:srgbClr val="FF00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AB6E2DD-0E8B-4BC6-B6D4-9413FED7B8AC}"/>
              </a:ext>
            </a:extLst>
          </p:cNvPr>
          <p:cNvSpPr txBox="1"/>
          <p:nvPr/>
        </p:nvSpPr>
        <p:spPr>
          <a:xfrm>
            <a:off x="2618280" y="1565976"/>
            <a:ext cx="7117391" cy="369332"/>
          </a:xfrm>
          <a:prstGeom prst="rect">
            <a:avLst/>
          </a:prstGeom>
          <a:noFill/>
        </p:spPr>
        <p:txBody>
          <a:bodyPr wrap="square" rtlCol="0">
            <a:spAutoFit/>
          </a:bodyPr>
          <a:lstStyle/>
          <a:p>
            <a:pPr algn="ctr"/>
            <a:r>
              <a:rPr lang="en-US" dirty="0" smtClean="0">
                <a:solidFill>
                  <a:schemeClr val="accent5">
                    <a:lumMod val="50000"/>
                  </a:schemeClr>
                </a:solidFill>
                <a:latin typeface="Arial" panose="020B0604020202020204" pitchFamily="34" charset="0"/>
                <a:cs typeface="Arial" panose="020B0604020202020204" pitchFamily="34" charset="0"/>
              </a:rPr>
              <a:t>VLF POWER </a:t>
            </a:r>
            <a:r>
              <a:rPr lang="en-US" dirty="0">
                <a:solidFill>
                  <a:schemeClr val="accent5">
                    <a:lumMod val="50000"/>
                  </a:schemeClr>
                </a:solidFill>
                <a:latin typeface="Arial" panose="020B0604020202020204" pitchFamily="34" charset="0"/>
                <a:cs typeface="Arial" panose="020B0604020202020204" pitchFamily="34" charset="0"/>
              </a:rPr>
              <a:t>CABLES TESTING</a:t>
            </a:r>
          </a:p>
        </p:txBody>
      </p:sp>
      <p:cxnSp>
        <p:nvCxnSpPr>
          <p:cNvPr id="11" name="Straight Connector 10">
            <a:extLst>
              <a:ext uri="{FF2B5EF4-FFF2-40B4-BE49-F238E27FC236}">
                <a16:creationId xmlns:a16="http://schemas.microsoft.com/office/drawing/2014/main" id="{35CE465C-FD49-44C7-BC10-6C4BC101EDE1}"/>
              </a:ext>
            </a:extLst>
          </p:cNvPr>
          <p:cNvCxnSpPr/>
          <p:nvPr/>
        </p:nvCxnSpPr>
        <p:spPr>
          <a:xfrm>
            <a:off x="2309673" y="1080565"/>
            <a:ext cx="7572652" cy="0"/>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1028" name="Picture 4">
            <a:extLst>
              <a:ext uri="{FF2B5EF4-FFF2-40B4-BE49-F238E27FC236}">
                <a16:creationId xmlns:a16="http://schemas.microsoft.com/office/drawing/2014/main" id="{C104C27A-BC61-4B00-AA31-0C43AED8F2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0176" y="2114067"/>
            <a:ext cx="8671648" cy="3920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2386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ow: Chevron 6">
            <a:extLst>
              <a:ext uri="{FF2B5EF4-FFF2-40B4-BE49-F238E27FC236}">
                <a16:creationId xmlns:a16="http://schemas.microsoft.com/office/drawing/2014/main" id="{E17756F2-9643-44A5-B807-52527F4D4B8F}"/>
              </a:ext>
            </a:extLst>
          </p:cNvPr>
          <p:cNvSpPr/>
          <p:nvPr/>
        </p:nvSpPr>
        <p:spPr>
          <a:xfrm>
            <a:off x="10592" y="26634"/>
            <a:ext cx="4800560"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 name="TextBox 2">
            <a:extLst>
              <a:ext uri="{FF2B5EF4-FFF2-40B4-BE49-F238E27FC236}">
                <a16:creationId xmlns:a16="http://schemas.microsoft.com/office/drawing/2014/main" id="{7B30157F-C7C5-4380-A8CE-5B73EC931F77}"/>
              </a:ext>
            </a:extLst>
          </p:cNvPr>
          <p:cNvSpPr txBox="1"/>
          <p:nvPr/>
        </p:nvSpPr>
        <p:spPr>
          <a:xfrm>
            <a:off x="426128" y="168675"/>
            <a:ext cx="4385023" cy="369332"/>
          </a:xfrm>
          <a:prstGeom prst="rect">
            <a:avLst/>
          </a:prstGeom>
          <a:noFill/>
        </p:spPr>
        <p:txBody>
          <a:bodyPr wrap="square" rtlCol="0">
            <a:spAutoFit/>
          </a:bodyPr>
          <a:lstStyle/>
          <a:p>
            <a:r>
              <a:rPr lang="en-US">
                <a:solidFill>
                  <a:schemeClr val="accent6">
                    <a:lumMod val="50000"/>
                  </a:schemeClr>
                </a:solidFill>
                <a:latin typeface="Arial" panose="020B0604020202020204" pitchFamily="34" charset="0"/>
                <a:cs typeface="Arial" panose="020B0604020202020204" pitchFamily="34" charset="0"/>
              </a:rPr>
              <a:t>KHÁI NIỆM VỀ CÁP LỰC TRUNG THẾ</a:t>
            </a:r>
          </a:p>
        </p:txBody>
      </p:sp>
      <p:sp>
        <p:nvSpPr>
          <p:cNvPr id="5" name="Rectangle: Rounded Corners 4">
            <a:extLst>
              <a:ext uri="{FF2B5EF4-FFF2-40B4-BE49-F238E27FC236}">
                <a16:creationId xmlns:a16="http://schemas.microsoft.com/office/drawing/2014/main" id="{51E4B726-D6B1-46B8-BDC8-C17DE85E9768}"/>
              </a:ext>
            </a:extLst>
          </p:cNvPr>
          <p:cNvSpPr/>
          <p:nvPr/>
        </p:nvSpPr>
        <p:spPr>
          <a:xfrm>
            <a:off x="426129" y="1629843"/>
            <a:ext cx="11403014" cy="3394856"/>
          </a:xfrm>
          <a:prstGeom prst="roundRect">
            <a:avLst/>
          </a:prstGeom>
          <a:solidFill>
            <a:srgbClr val="FFFF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BF9C9A0-4D74-4F42-9167-A7FE7D514330}"/>
              </a:ext>
            </a:extLst>
          </p:cNvPr>
          <p:cNvSpPr txBox="1"/>
          <p:nvPr/>
        </p:nvSpPr>
        <p:spPr>
          <a:xfrm>
            <a:off x="812798" y="1731649"/>
            <a:ext cx="10784115" cy="3236784"/>
          </a:xfrm>
          <a:prstGeom prst="rect">
            <a:avLst/>
          </a:prstGeom>
          <a:noFill/>
        </p:spPr>
        <p:txBody>
          <a:bodyPr wrap="square" rtlCol="0">
            <a:spAutoFit/>
          </a:bodyPr>
          <a:lstStyle/>
          <a:p>
            <a:pPr algn="just">
              <a:spcBef>
                <a:spcPts val="1000"/>
              </a:spcBef>
            </a:pPr>
            <a:r>
              <a:rPr lang="en-US" sz="2800" b="1">
                <a:latin typeface="Arial" panose="020B0604020202020204" pitchFamily="34" charset="0"/>
                <a:cs typeface="Arial" panose="020B0604020202020204" pitchFamily="34" charset="0"/>
              </a:rPr>
              <a:t>Cáp lực trung thế</a:t>
            </a:r>
            <a:r>
              <a:rPr lang="en-US" sz="2800">
                <a:latin typeface="Arial" panose="020B0604020202020204" pitchFamily="34" charset="0"/>
                <a:cs typeface="Arial" panose="020B0604020202020204" pitchFamily="34" charset="0"/>
              </a:rPr>
              <a:t> là loại dây cáp điện có một lõi dẫn điện hoặc nhiều lõi dẫn điện, có cấp điện áp từ 3 kV đến 36 kV.</a:t>
            </a:r>
          </a:p>
          <a:p>
            <a:pPr algn="just">
              <a:spcBef>
                <a:spcPts val="1000"/>
              </a:spcBef>
            </a:pPr>
            <a:r>
              <a:rPr lang="en-US" sz="2800">
                <a:latin typeface="Arial" panose="020B0604020202020204" pitchFamily="34" charset="0"/>
                <a:cs typeface="Arial" panose="020B0604020202020204" pitchFamily="34" charset="0"/>
              </a:rPr>
              <a:t>C</a:t>
            </a:r>
            <a:r>
              <a:rPr lang="vi-VN" sz="2800">
                <a:latin typeface="Arial" panose="020B0604020202020204" pitchFamily="34" charset="0"/>
                <a:cs typeface="Arial" panose="020B0604020202020204" pitchFamily="34" charset="0"/>
              </a:rPr>
              <a:t>áp </a:t>
            </a:r>
            <a:r>
              <a:rPr lang="en-US" sz="2800">
                <a:latin typeface="Arial" panose="020B0604020202020204" pitchFamily="34" charset="0"/>
                <a:cs typeface="Arial" panose="020B0604020202020204" pitchFamily="34" charset="0"/>
              </a:rPr>
              <a:t>lực</a:t>
            </a:r>
            <a:r>
              <a:rPr lang="vi-VN" sz="2800">
                <a:latin typeface="Arial" panose="020B0604020202020204" pitchFamily="34" charset="0"/>
                <a:cs typeface="Arial" panose="020B0604020202020204" pitchFamily="34" charset="0"/>
              </a:rPr>
              <a:t> trung thế có vật liệu cách điện chủ yếu được làm từ </a:t>
            </a:r>
            <a:r>
              <a:rPr lang="en-US" sz="2800">
                <a:latin typeface="Arial" panose="020B0604020202020204" pitchFamily="34" charset="0"/>
                <a:cs typeface="Arial" panose="020B0604020202020204" pitchFamily="34" charset="0"/>
              </a:rPr>
              <a:t>XLPE</a:t>
            </a:r>
            <a:r>
              <a:rPr lang="vi-VN" sz="2800">
                <a:latin typeface="Arial" panose="020B0604020202020204" pitchFamily="34" charset="0"/>
                <a:cs typeface="Arial" panose="020B0604020202020204" pitchFamily="34" charset="0"/>
              </a:rPr>
              <a:t>. </a:t>
            </a:r>
            <a:r>
              <a:rPr lang="en-US" sz="2800">
                <a:latin typeface="Arial" panose="020B0604020202020204" pitchFamily="34" charset="0"/>
                <a:cs typeface="Arial" panose="020B0604020202020204" pitchFamily="34" charset="0"/>
              </a:rPr>
              <a:t>Được chế tạo bằng cách</a:t>
            </a:r>
            <a:r>
              <a:rPr lang="vi-VN" sz="2800">
                <a:latin typeface="Arial" panose="020B0604020202020204" pitchFamily="34" charset="0"/>
                <a:cs typeface="Arial" panose="020B0604020202020204" pitchFamily="34" charset="0"/>
              </a:rPr>
              <a:t> đùn đồng thời màn chắn lõi, cách điện và màn chắn cách điện trong một quá trình để đảm bảo khoảng trống giữa các lớp được ngăn ngừa. </a:t>
            </a:r>
            <a:r>
              <a:rPr lang="en-US" sz="2800">
                <a:latin typeface="Arial" panose="020B0604020202020204" pitchFamily="34" charset="0"/>
                <a:cs typeface="Arial" panose="020B0604020202020204" pitchFamily="34" charset="0"/>
              </a:rPr>
              <a:t>B</a:t>
            </a:r>
            <a:r>
              <a:rPr lang="vi-VN" sz="2800">
                <a:latin typeface="Arial" panose="020B0604020202020204" pitchFamily="34" charset="0"/>
                <a:cs typeface="Arial" panose="020B0604020202020204" pitchFamily="34" charset="0"/>
              </a:rPr>
              <a:t>ên ngoài màn chắn </a:t>
            </a:r>
            <a:r>
              <a:rPr lang="en-US" sz="2800">
                <a:latin typeface="Arial" panose="020B0604020202020204" pitchFamily="34" charset="0"/>
                <a:cs typeface="Arial" panose="020B0604020202020204" pitchFamily="34" charset="0"/>
              </a:rPr>
              <a:t>là</a:t>
            </a:r>
            <a:r>
              <a:rPr lang="vi-VN" sz="2800">
                <a:latin typeface="Arial" panose="020B0604020202020204" pitchFamily="34" charset="0"/>
                <a:cs typeface="Arial" panose="020B0604020202020204" pitchFamily="34" charset="0"/>
              </a:rPr>
              <a:t> lớp</a:t>
            </a:r>
            <a:r>
              <a:rPr lang="en-US" sz="2800">
                <a:latin typeface="Arial" panose="020B0604020202020204" pitchFamily="34" charset="0"/>
                <a:cs typeface="Arial" panose="020B0604020202020204" pitchFamily="34" charset="0"/>
              </a:rPr>
              <a:t> băng đồng, sợi đồng và vỏ</a:t>
            </a:r>
            <a:r>
              <a:rPr lang="vi-VN" sz="2800">
                <a:latin typeface="Arial" panose="020B0604020202020204" pitchFamily="34" charset="0"/>
                <a:cs typeface="Arial" panose="020B0604020202020204" pitchFamily="34" charset="0"/>
              </a:rPr>
              <a:t> </a:t>
            </a:r>
            <a:r>
              <a:rPr lang="en-US" sz="2800">
                <a:latin typeface="Arial" panose="020B0604020202020204" pitchFamily="34" charset="0"/>
                <a:cs typeface="Arial" panose="020B0604020202020204" pitchFamily="34" charset="0"/>
              </a:rPr>
              <a:t>bảo vệ bằng PVC.</a:t>
            </a:r>
          </a:p>
        </p:txBody>
      </p:sp>
    </p:spTree>
    <p:extLst>
      <p:ext uri="{BB962C8B-B14F-4D97-AF65-F5344CB8AC3E}">
        <p14:creationId xmlns:p14="http://schemas.microsoft.com/office/powerpoint/2010/main" val="15034296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Chevron 1">
            <a:extLst>
              <a:ext uri="{FF2B5EF4-FFF2-40B4-BE49-F238E27FC236}">
                <a16:creationId xmlns:a16="http://schemas.microsoft.com/office/drawing/2014/main" id="{B8624222-B96C-4A2D-91DF-AE586CBC6EF2}"/>
              </a:ext>
            </a:extLst>
          </p:cNvPr>
          <p:cNvSpPr/>
          <p:nvPr/>
        </p:nvSpPr>
        <p:spPr>
          <a:xfrm>
            <a:off x="10592" y="26634"/>
            <a:ext cx="4153446"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 name="TextBox 2">
            <a:extLst>
              <a:ext uri="{FF2B5EF4-FFF2-40B4-BE49-F238E27FC236}">
                <a16:creationId xmlns:a16="http://schemas.microsoft.com/office/drawing/2014/main" id="{72C16D55-9280-41DC-9DC0-E5B3D30DB429}"/>
              </a:ext>
            </a:extLst>
          </p:cNvPr>
          <p:cNvSpPr txBox="1"/>
          <p:nvPr/>
        </p:nvSpPr>
        <p:spPr>
          <a:xfrm>
            <a:off x="426128" y="168675"/>
            <a:ext cx="3737909" cy="369332"/>
          </a:xfrm>
          <a:prstGeom prst="rect">
            <a:avLst/>
          </a:prstGeom>
          <a:noFill/>
        </p:spPr>
        <p:txBody>
          <a:bodyPr wrap="square" rtlCol="0">
            <a:spAutoFit/>
          </a:bodyPr>
          <a:lstStyle/>
          <a:p>
            <a:r>
              <a:rPr lang="en-US">
                <a:solidFill>
                  <a:schemeClr val="accent6">
                    <a:lumMod val="50000"/>
                  </a:schemeClr>
                </a:solidFill>
                <a:latin typeface="Arial" panose="020B0604020202020204" pitchFamily="34" charset="0"/>
                <a:cs typeface="Arial" panose="020B0604020202020204" pitchFamily="34" charset="0"/>
              </a:rPr>
              <a:t>KHÁI NIỆM VỀ TỶ SỐ ĐIỆN ÁP</a:t>
            </a:r>
          </a:p>
        </p:txBody>
      </p:sp>
      <p:sp>
        <p:nvSpPr>
          <p:cNvPr id="6" name="TextBox 5">
            <a:extLst>
              <a:ext uri="{FF2B5EF4-FFF2-40B4-BE49-F238E27FC236}">
                <a16:creationId xmlns:a16="http://schemas.microsoft.com/office/drawing/2014/main" id="{64E27F3A-3D17-4E73-8697-DBA9DCA88F8F}"/>
              </a:ext>
            </a:extLst>
          </p:cNvPr>
          <p:cNvSpPr txBox="1"/>
          <p:nvPr/>
        </p:nvSpPr>
        <p:spPr>
          <a:xfrm>
            <a:off x="1008959" y="1401106"/>
            <a:ext cx="10573441" cy="1806970"/>
          </a:xfrm>
          <a:prstGeom prst="rect">
            <a:avLst/>
          </a:prstGeom>
          <a:noFill/>
        </p:spPr>
        <p:txBody>
          <a:bodyPr wrap="square" rtlCol="0">
            <a:spAutoFit/>
          </a:bodyPr>
          <a:lstStyle/>
          <a:p>
            <a:pPr marL="342900" indent="-342900" algn="just">
              <a:lnSpc>
                <a:spcPct val="130000"/>
              </a:lnSpc>
              <a:spcBef>
                <a:spcPts val="1000"/>
              </a:spcBef>
              <a:buFont typeface="Arial" panose="020B0604020202020204" pitchFamily="34" charset="0"/>
              <a:buChar char="•"/>
            </a:pPr>
            <a:r>
              <a:rPr lang="en-US" sz="2200" b="1">
                <a:latin typeface="Arial" panose="020B0604020202020204" pitchFamily="34" charset="0"/>
                <a:cs typeface="Arial" panose="020B0604020202020204" pitchFamily="34" charset="0"/>
              </a:rPr>
              <a:t>Thí nghiệm cáp lực</a:t>
            </a:r>
            <a:r>
              <a:rPr lang="en-US" sz="2200">
                <a:latin typeface="Arial" panose="020B0604020202020204" pitchFamily="34" charset="0"/>
                <a:cs typeface="Arial" panose="020B0604020202020204" pitchFamily="34" charset="0"/>
              </a:rPr>
              <a:t> nhằm mục đích kiểm tra, đánh giá tình trạng và khả năng cách điện của cáp lực trước khi đưa vào vận hành. Phát hiện những khuyết tật trong vật liệu cách điện và các vật liệu khác cũng như dự đoán những nguy cơ tiềm ẩn của cáp lực trong quá trình vận hành có khả năng diễn tiến thành sự cố.</a:t>
            </a:r>
          </a:p>
        </p:txBody>
      </p:sp>
      <p:sp>
        <p:nvSpPr>
          <p:cNvPr id="8" name="Arrow: Chevron 7">
            <a:extLst>
              <a:ext uri="{FF2B5EF4-FFF2-40B4-BE49-F238E27FC236}">
                <a16:creationId xmlns:a16="http://schemas.microsoft.com/office/drawing/2014/main" id="{A5B42D34-2438-4D2F-86BF-56549C5A6A5B}"/>
              </a:ext>
            </a:extLst>
          </p:cNvPr>
          <p:cNvSpPr/>
          <p:nvPr/>
        </p:nvSpPr>
        <p:spPr>
          <a:xfrm>
            <a:off x="10590" y="26634"/>
            <a:ext cx="4828695"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TextBox 8">
            <a:extLst>
              <a:ext uri="{FF2B5EF4-FFF2-40B4-BE49-F238E27FC236}">
                <a16:creationId xmlns:a16="http://schemas.microsoft.com/office/drawing/2014/main" id="{917D8490-68B8-404E-8339-9A418D46F412}"/>
              </a:ext>
            </a:extLst>
          </p:cNvPr>
          <p:cNvSpPr txBox="1"/>
          <p:nvPr/>
        </p:nvSpPr>
        <p:spPr>
          <a:xfrm>
            <a:off x="426128" y="168675"/>
            <a:ext cx="4305529" cy="369332"/>
          </a:xfrm>
          <a:prstGeom prst="rect">
            <a:avLst/>
          </a:prstGeom>
          <a:noFill/>
        </p:spPr>
        <p:txBody>
          <a:bodyPr wrap="square" rtlCol="0">
            <a:spAutoFit/>
          </a:bodyPr>
          <a:lstStyle/>
          <a:p>
            <a:r>
              <a:rPr lang="en-US">
                <a:solidFill>
                  <a:schemeClr val="accent6">
                    <a:lumMod val="50000"/>
                  </a:schemeClr>
                </a:solidFill>
                <a:latin typeface="Arial" panose="020B0604020202020204" pitchFamily="34" charset="0"/>
                <a:cs typeface="Arial" panose="020B0604020202020204" pitchFamily="34" charset="0"/>
              </a:rPr>
              <a:t>KHÁI NIỆM VỀ THÍ NGHIỆM CÁP LỰC</a:t>
            </a:r>
          </a:p>
        </p:txBody>
      </p:sp>
      <p:sp>
        <p:nvSpPr>
          <p:cNvPr id="10" name="TextBox 9">
            <a:extLst>
              <a:ext uri="{FF2B5EF4-FFF2-40B4-BE49-F238E27FC236}">
                <a16:creationId xmlns:a16="http://schemas.microsoft.com/office/drawing/2014/main" id="{E9D390C1-2FA8-4B50-AC18-1CF987544DEE}"/>
              </a:ext>
            </a:extLst>
          </p:cNvPr>
          <p:cNvSpPr txBox="1"/>
          <p:nvPr/>
        </p:nvSpPr>
        <p:spPr>
          <a:xfrm>
            <a:off x="1008958" y="3477404"/>
            <a:ext cx="10573441" cy="1806970"/>
          </a:xfrm>
          <a:prstGeom prst="rect">
            <a:avLst/>
          </a:prstGeom>
          <a:noFill/>
        </p:spPr>
        <p:txBody>
          <a:bodyPr wrap="square" rtlCol="0">
            <a:spAutoFit/>
          </a:bodyPr>
          <a:lstStyle/>
          <a:p>
            <a:pPr marL="342900" indent="-342900" algn="just">
              <a:lnSpc>
                <a:spcPct val="130000"/>
              </a:lnSpc>
              <a:buFont typeface="Arial" panose="020B0604020202020204" pitchFamily="34" charset="0"/>
              <a:buChar char="•"/>
            </a:pPr>
            <a:r>
              <a:rPr lang="en-US" sz="2200" dirty="0" err="1">
                <a:latin typeface="Arial" panose="020B0604020202020204" pitchFamily="34" charset="0"/>
                <a:cs typeface="Arial" panose="020B0604020202020204" pitchFamily="34" charset="0"/>
              </a:rPr>
              <a:t>Kiểm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nghiệm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sau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lắp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đặt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trước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sau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sửa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chữa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nhằm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phát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những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hư</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hỏng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tổn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thương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trong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vật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liệu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cách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trong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lớp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kết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cấu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bán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dẫn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màn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chắn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giáp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kim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loại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vỏ</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bảo</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vệ</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của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sợi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khiếm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khuyết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của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phụ</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lắp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đặt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như</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đầu</a:t>
            </a:r>
            <a:r>
              <a:rPr lang="en-US" sz="2200" dirty="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cáp</a:t>
            </a:r>
            <a:r>
              <a:rPr lang="en-US" sz="2200" dirty="0" smtClean="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hộp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nối</a:t>
            </a:r>
            <a:r>
              <a:rPr lang="en-US" sz="2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07244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26129" y="1256920"/>
            <a:ext cx="6844553" cy="4785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2200">
                <a:latin typeface="Arial" panose="020B0604020202020204" pitchFamily="34" charset="0"/>
                <a:cs typeface="Arial" panose="020B0604020202020204" pitchFamily="34" charset="0"/>
              </a:rPr>
              <a:t> Điện áp cao có thể gây ra các tai nạn chết người.</a:t>
            </a:r>
          </a:p>
        </p:txBody>
      </p:sp>
      <p:sp>
        <p:nvSpPr>
          <p:cNvPr id="6" name="Content Placeholder 2"/>
          <p:cNvSpPr txBox="1">
            <a:spLocks/>
          </p:cNvSpPr>
          <p:nvPr/>
        </p:nvSpPr>
        <p:spPr>
          <a:xfrm>
            <a:off x="426129" y="1935439"/>
            <a:ext cx="6844552" cy="12092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Font typeface="Wingdings" panose="05000000000000000000" pitchFamily="2" charset="2"/>
              <a:buChar char="Ø"/>
            </a:pP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vực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nghiệm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phải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được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làm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rào</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chắn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treo</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biển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cảnh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báo</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có</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người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trông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coi</a:t>
            </a:r>
            <a:r>
              <a:rPr lang="en-US" sz="2200" dirty="0">
                <a:latin typeface="Arial" panose="020B0604020202020204" pitchFamily="34" charset="0"/>
                <a:cs typeface="Arial" panose="020B0604020202020204" pitchFamily="34" charset="0"/>
              </a:rPr>
              <a:t> ở </a:t>
            </a:r>
            <a:r>
              <a:rPr lang="en-US" sz="2200" dirty="0" err="1">
                <a:latin typeface="Arial" panose="020B0604020202020204" pitchFamily="34" charset="0"/>
                <a:cs typeface="Arial" panose="020B0604020202020204" pitchFamily="34" charset="0"/>
              </a:rPr>
              <a:t>hai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đầu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đoạn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a:t>
            </a:r>
          </a:p>
        </p:txBody>
      </p:sp>
      <p:sp>
        <p:nvSpPr>
          <p:cNvPr id="10" name="Arrow: Chevron 6">
            <a:extLst>
              <a:ext uri="{FF2B5EF4-FFF2-40B4-BE49-F238E27FC236}">
                <a16:creationId xmlns:a16="http://schemas.microsoft.com/office/drawing/2014/main" id="{E17756F2-9643-44A5-B807-52527F4D4B8F}"/>
              </a:ext>
            </a:extLst>
          </p:cNvPr>
          <p:cNvSpPr/>
          <p:nvPr/>
        </p:nvSpPr>
        <p:spPr>
          <a:xfrm>
            <a:off x="10590" y="26634"/>
            <a:ext cx="6085410"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TextBox 10">
            <a:extLst>
              <a:ext uri="{FF2B5EF4-FFF2-40B4-BE49-F238E27FC236}">
                <a16:creationId xmlns:a16="http://schemas.microsoft.com/office/drawing/2014/main" id="{7B30157F-C7C5-4380-A8CE-5B73EC931F77}"/>
              </a:ext>
            </a:extLst>
          </p:cNvPr>
          <p:cNvSpPr txBox="1"/>
          <p:nvPr/>
        </p:nvSpPr>
        <p:spPr>
          <a:xfrm>
            <a:off x="412061" y="168675"/>
            <a:ext cx="5439374" cy="369332"/>
          </a:xfrm>
          <a:prstGeom prst="rect">
            <a:avLst/>
          </a:prstGeom>
          <a:noFill/>
        </p:spPr>
        <p:txBody>
          <a:bodyPr wrap="none" rtlCol="0">
            <a:spAutoFit/>
          </a:bodyPr>
          <a:lstStyle/>
          <a:p>
            <a:r>
              <a:rPr lang="en-US">
                <a:solidFill>
                  <a:schemeClr val="accent3">
                    <a:lumMod val="50000"/>
                  </a:schemeClr>
                </a:solidFill>
                <a:latin typeface="Arial" panose="020B0604020202020204" pitchFamily="34" charset="0"/>
                <a:cs typeface="Arial" panose="020B0604020202020204" pitchFamily="34" charset="0"/>
              </a:rPr>
              <a:t>BIỆN PHÁP AN TOÀN KHI THÍ NGHIỆM </a:t>
            </a:r>
            <a:r>
              <a:rPr lang="en-US">
                <a:solidFill>
                  <a:schemeClr val="accent6">
                    <a:lumMod val="50000"/>
                  </a:schemeClr>
                </a:solidFill>
                <a:latin typeface="Arial" panose="020B0604020202020204" pitchFamily="34" charset="0"/>
                <a:cs typeface="Arial" panose="020B0604020202020204" pitchFamily="34" charset="0"/>
              </a:rPr>
              <a:t>CÁP LỰC</a:t>
            </a:r>
          </a:p>
        </p:txBody>
      </p:sp>
      <p:sp>
        <p:nvSpPr>
          <p:cNvPr id="8" name="Content Placeholder 2">
            <a:extLst>
              <a:ext uri="{FF2B5EF4-FFF2-40B4-BE49-F238E27FC236}">
                <a16:creationId xmlns:a16="http://schemas.microsoft.com/office/drawing/2014/main" id="{9F244FE8-0E0C-4A02-B553-624927AC10AD}"/>
              </a:ext>
            </a:extLst>
          </p:cNvPr>
          <p:cNvSpPr txBox="1">
            <a:spLocks/>
          </p:cNvSpPr>
          <p:nvPr/>
        </p:nvSpPr>
        <p:spPr>
          <a:xfrm>
            <a:off x="426129" y="3327542"/>
            <a:ext cx="6844552" cy="8781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Font typeface="Wingdings" panose="05000000000000000000" pitchFamily="2" charset="2"/>
              <a:buChar char="Ø"/>
            </a:pPr>
            <a:r>
              <a:rPr lang="en-US" sz="2200">
                <a:latin typeface="Arial" panose="020B0604020202020204" pitchFamily="34" charset="0"/>
                <a:cs typeface="Arial" panose="020B0604020202020204" pitchFamily="34" charset="0"/>
              </a:rPr>
              <a:t> Bề mặt các đầu cáp cần phải sạch sẽ, khô ráo tránh gây sai số cho thử nghiệm.</a:t>
            </a:r>
          </a:p>
        </p:txBody>
      </p:sp>
      <p:sp>
        <p:nvSpPr>
          <p:cNvPr id="9" name="Content Placeholder 2">
            <a:extLst>
              <a:ext uri="{FF2B5EF4-FFF2-40B4-BE49-F238E27FC236}">
                <a16:creationId xmlns:a16="http://schemas.microsoft.com/office/drawing/2014/main" id="{940CD1A7-3C6D-4EBF-B1D6-A0B5323F3D4F}"/>
              </a:ext>
            </a:extLst>
          </p:cNvPr>
          <p:cNvSpPr txBox="1">
            <a:spLocks/>
          </p:cNvSpPr>
          <p:nvPr/>
        </p:nvSpPr>
        <p:spPr>
          <a:xfrm>
            <a:off x="426129" y="4352892"/>
            <a:ext cx="6610827" cy="10931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Font typeface="Wingdings" panose="05000000000000000000" pitchFamily="2" charset="2"/>
              <a:buChar char="Ø"/>
            </a:pPr>
            <a:r>
              <a:rPr lang="en-US" sz="2200">
                <a:latin typeface="Arial" panose="020B0604020202020204" pitchFamily="34" charset="0"/>
                <a:cs typeface="Arial" panose="020B0604020202020204" pitchFamily="34" charset="0"/>
              </a:rPr>
              <a:t> Tất cả các bộ phận thiết bị điện liên quan đến hệ thống cáp được thử nghiệm phải được tách ra khỏi mọi nguồn điện và được nối đất chắc chắn.</a:t>
            </a:r>
          </a:p>
        </p:txBody>
      </p:sp>
      <p:pic>
        <p:nvPicPr>
          <p:cNvPr id="5" name="Picture 4">
            <a:extLst>
              <a:ext uri="{FF2B5EF4-FFF2-40B4-BE49-F238E27FC236}">
                <a16:creationId xmlns:a16="http://schemas.microsoft.com/office/drawing/2014/main" id="{978C7923-2F71-42DC-9B03-19DB40282AE8}"/>
              </a:ext>
            </a:extLst>
          </p:cNvPr>
          <p:cNvPicPr>
            <a:picLocks noChangeAspect="1"/>
          </p:cNvPicPr>
          <p:nvPr/>
        </p:nvPicPr>
        <p:blipFill>
          <a:blip r:embed="rId2"/>
          <a:stretch>
            <a:fillRect/>
          </a:stretch>
        </p:blipFill>
        <p:spPr>
          <a:xfrm>
            <a:off x="7036956" y="1355393"/>
            <a:ext cx="5033858" cy="4088804"/>
          </a:xfrm>
          <a:prstGeom prst="rect">
            <a:avLst/>
          </a:prstGeom>
        </p:spPr>
      </p:pic>
    </p:spTree>
    <p:extLst>
      <p:ext uri="{BB962C8B-B14F-4D97-AF65-F5344CB8AC3E}">
        <p14:creationId xmlns:p14="http://schemas.microsoft.com/office/powerpoint/2010/main" val="31274194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40525" y="1520589"/>
            <a:ext cx="11391933" cy="10464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buFont typeface="Wingdings" panose="05000000000000000000" pitchFamily="2" charset="2"/>
              <a:buChar char="Ø"/>
            </a:pPr>
            <a:r>
              <a:rPr lang="en-US" sz="2200">
                <a:latin typeface="Arial" panose="020B0604020202020204" pitchFamily="34" charset="0"/>
                <a:cs typeface="Arial" panose="020B0604020202020204" pitchFamily="34" charset="0"/>
              </a:rPr>
              <a:t> Tất cả phần kim loại không mang điện lân cận khu vực thử nghiệm phải thường xuyên nối đất.</a:t>
            </a:r>
          </a:p>
        </p:txBody>
      </p:sp>
      <p:sp>
        <p:nvSpPr>
          <p:cNvPr id="6" name="Content Placeholder 2"/>
          <p:cNvSpPr txBox="1">
            <a:spLocks/>
          </p:cNvSpPr>
          <p:nvPr/>
        </p:nvSpPr>
        <p:spPr>
          <a:xfrm>
            <a:off x="340525" y="2864348"/>
            <a:ext cx="11523824" cy="1046471"/>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Ø"/>
            </a:pP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Trong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suốt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quá</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trình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nghiệm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không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được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chạm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vào</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đầu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cực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đang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tiến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hành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đo</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để</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tránh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bị</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giật</a:t>
            </a:r>
            <a:r>
              <a:rPr lang="en-US" sz="2200" dirty="0">
                <a:latin typeface="Arial" panose="020B0604020202020204" pitchFamily="34" charset="0"/>
                <a:cs typeface="Arial" panose="020B0604020202020204" pitchFamily="34" charset="0"/>
              </a:rPr>
              <a:t>.</a:t>
            </a:r>
          </a:p>
        </p:txBody>
      </p:sp>
      <p:sp>
        <p:nvSpPr>
          <p:cNvPr id="10" name="Arrow: Chevron 6">
            <a:extLst>
              <a:ext uri="{FF2B5EF4-FFF2-40B4-BE49-F238E27FC236}">
                <a16:creationId xmlns:a16="http://schemas.microsoft.com/office/drawing/2014/main" id="{E17756F2-9643-44A5-B807-52527F4D4B8F}"/>
              </a:ext>
            </a:extLst>
          </p:cNvPr>
          <p:cNvSpPr/>
          <p:nvPr/>
        </p:nvSpPr>
        <p:spPr>
          <a:xfrm>
            <a:off x="10592" y="26634"/>
            <a:ext cx="6085408"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TextBox 10">
            <a:extLst>
              <a:ext uri="{FF2B5EF4-FFF2-40B4-BE49-F238E27FC236}">
                <a16:creationId xmlns:a16="http://schemas.microsoft.com/office/drawing/2014/main" id="{7B30157F-C7C5-4380-A8CE-5B73EC931F77}"/>
              </a:ext>
            </a:extLst>
          </p:cNvPr>
          <p:cNvSpPr txBox="1"/>
          <p:nvPr/>
        </p:nvSpPr>
        <p:spPr>
          <a:xfrm>
            <a:off x="426129" y="168675"/>
            <a:ext cx="5439374" cy="369332"/>
          </a:xfrm>
          <a:prstGeom prst="rect">
            <a:avLst/>
          </a:prstGeom>
          <a:noFill/>
        </p:spPr>
        <p:txBody>
          <a:bodyPr wrap="none" rtlCol="0">
            <a:spAutoFit/>
          </a:bodyPr>
          <a:lstStyle/>
          <a:p>
            <a:r>
              <a:rPr lang="en-US">
                <a:solidFill>
                  <a:schemeClr val="accent3">
                    <a:lumMod val="50000"/>
                  </a:schemeClr>
                </a:solidFill>
                <a:latin typeface="Arial" panose="020B0604020202020204" pitchFamily="34" charset="0"/>
                <a:cs typeface="Arial" panose="020B0604020202020204" pitchFamily="34" charset="0"/>
              </a:rPr>
              <a:t>BIỆN PHÁP AN TOÀN KHI THÍ NGHIỆM </a:t>
            </a:r>
            <a:r>
              <a:rPr lang="en-US">
                <a:solidFill>
                  <a:schemeClr val="accent6">
                    <a:lumMod val="50000"/>
                  </a:schemeClr>
                </a:solidFill>
                <a:latin typeface="Arial" panose="020B0604020202020204" pitchFamily="34" charset="0"/>
                <a:cs typeface="Arial" panose="020B0604020202020204" pitchFamily="34" charset="0"/>
              </a:rPr>
              <a:t>CÁP LỰC</a:t>
            </a:r>
          </a:p>
        </p:txBody>
      </p:sp>
      <p:sp>
        <p:nvSpPr>
          <p:cNvPr id="16" name="Content Placeholder 2">
            <a:extLst>
              <a:ext uri="{FF2B5EF4-FFF2-40B4-BE49-F238E27FC236}">
                <a16:creationId xmlns:a16="http://schemas.microsoft.com/office/drawing/2014/main" id="{5E29B2DB-4F15-43E5-9DE4-9AC5B92B5D92}"/>
              </a:ext>
            </a:extLst>
          </p:cNvPr>
          <p:cNvSpPr txBox="1">
            <a:spLocks/>
          </p:cNvSpPr>
          <p:nvPr/>
        </p:nvSpPr>
        <p:spPr>
          <a:xfrm>
            <a:off x="340525" y="4469807"/>
            <a:ext cx="11391933" cy="5804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buFont typeface="Wingdings" panose="05000000000000000000" pitchFamily="2" charset="2"/>
              <a:buChar char="Ø"/>
            </a:pPr>
            <a:r>
              <a:rPr lang="en-US" sz="2200">
                <a:latin typeface="Arial" panose="020B0604020202020204" pitchFamily="34" charset="0"/>
                <a:cs typeface="Arial" panose="020B0604020202020204" pitchFamily="34" charset="0"/>
              </a:rPr>
              <a:t> Tiến hành nối đất tất cả các đầu cực trước khi tiến hành các phép đo tiếp theo.</a:t>
            </a:r>
          </a:p>
        </p:txBody>
      </p:sp>
    </p:spTree>
    <p:extLst>
      <p:ext uri="{BB962C8B-B14F-4D97-AF65-F5344CB8AC3E}">
        <p14:creationId xmlns:p14="http://schemas.microsoft.com/office/powerpoint/2010/main" val="36750206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rrow: Chevron 6">
            <a:extLst>
              <a:ext uri="{FF2B5EF4-FFF2-40B4-BE49-F238E27FC236}">
                <a16:creationId xmlns:a16="http://schemas.microsoft.com/office/drawing/2014/main" id="{E17756F2-9643-44A5-B807-52527F4D4B8F}"/>
              </a:ext>
            </a:extLst>
          </p:cNvPr>
          <p:cNvSpPr/>
          <p:nvPr/>
        </p:nvSpPr>
        <p:spPr>
          <a:xfrm>
            <a:off x="10591" y="26634"/>
            <a:ext cx="9357344"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TextBox 10">
            <a:extLst>
              <a:ext uri="{FF2B5EF4-FFF2-40B4-BE49-F238E27FC236}">
                <a16:creationId xmlns:a16="http://schemas.microsoft.com/office/drawing/2014/main" id="{7B30157F-C7C5-4380-A8CE-5B73EC931F77}"/>
              </a:ext>
            </a:extLst>
          </p:cNvPr>
          <p:cNvSpPr txBox="1"/>
          <p:nvPr/>
        </p:nvSpPr>
        <p:spPr>
          <a:xfrm>
            <a:off x="426129" y="168675"/>
            <a:ext cx="8861080" cy="369332"/>
          </a:xfrm>
          <a:prstGeom prst="rect">
            <a:avLst/>
          </a:prstGeom>
          <a:noFill/>
        </p:spPr>
        <p:txBody>
          <a:bodyPr wrap="none" rtlCol="0">
            <a:spAutoFit/>
          </a:bodyPr>
          <a:lstStyle/>
          <a:p>
            <a:r>
              <a:rPr lang="en-US" dirty="0" smtClean="0">
                <a:solidFill>
                  <a:schemeClr val="accent3">
                    <a:lumMod val="50000"/>
                  </a:schemeClr>
                </a:solidFill>
                <a:latin typeface="Arial" panose="020B0604020202020204" pitchFamily="34" charset="0"/>
                <a:cs typeface="Arial" panose="020B0604020202020204" pitchFamily="34" charset="0"/>
              </a:rPr>
              <a:t>NHƯỢC ĐIỂM PHƯƠNG PHÁP ĐO CÁP SỬ DỤNG ĐIỆN ÁP 1 CHIỀU TĂNG CAO</a:t>
            </a:r>
            <a:endParaRPr lang="en-US" dirty="0">
              <a:solidFill>
                <a:schemeClr val="accent6">
                  <a:lumMod val="50000"/>
                </a:schemeClr>
              </a:solidFill>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id="{F479D9A5-B713-4655-9EC9-D322B97975D8}"/>
              </a:ext>
            </a:extLst>
          </p:cNvPr>
          <p:cNvSpPr txBox="1">
            <a:spLocks/>
          </p:cNvSpPr>
          <p:nvPr/>
        </p:nvSpPr>
        <p:spPr>
          <a:xfrm>
            <a:off x="426129" y="3539474"/>
            <a:ext cx="11461070" cy="1881612"/>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pP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áp</a:t>
            </a:r>
            <a:r>
              <a:rPr lang="en-US" sz="2200" dirty="0" smtClean="0">
                <a:latin typeface="Arial" panose="020B0604020202020204" pitchFamily="34" charset="0"/>
                <a:cs typeface="Arial" panose="020B0604020202020204" pitchFamily="34" charset="0"/>
              </a:rPr>
              <a:t> DC </a:t>
            </a:r>
            <a:r>
              <a:rPr lang="en-US" sz="2200" dirty="0" err="1" smtClean="0">
                <a:latin typeface="Arial" panose="020B0604020202020204" pitchFamily="34" charset="0"/>
                <a:cs typeface="Arial" panose="020B0604020202020204" pitchFamily="34" charset="0"/>
              </a:rPr>
              <a:t>thí</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nghiệm</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điển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hình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bằng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khoảng</a:t>
            </a:r>
            <a:r>
              <a:rPr lang="en-US" sz="2200" dirty="0" smtClean="0">
                <a:latin typeface="Arial" panose="020B0604020202020204" pitchFamily="34" charset="0"/>
                <a:cs typeface="Arial" panose="020B0604020202020204" pitchFamily="34" charset="0"/>
              </a:rPr>
              <a:t> 2-3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áp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phá</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hủy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cách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xoay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chiều</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Với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áp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cao</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như</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vậy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là</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cần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thiết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để</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phát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hiện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những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khuyết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tật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tiềm</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ẩn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trong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cách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Tuy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nhiên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việc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sử</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dụng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áp</a:t>
            </a:r>
            <a:r>
              <a:rPr lang="en-US" sz="2200" dirty="0" smtClean="0">
                <a:latin typeface="Arial" panose="020B0604020202020204" pitchFamily="34" charset="0"/>
                <a:cs typeface="Arial" panose="020B0604020202020204" pitchFamily="34" charset="0"/>
              </a:rPr>
              <a:t> 1 </a:t>
            </a:r>
            <a:r>
              <a:rPr lang="en-US" sz="2200" dirty="0" err="1" smtClean="0">
                <a:latin typeface="Arial" panose="020B0604020202020204" pitchFamily="34" charset="0"/>
                <a:cs typeface="Arial" panose="020B0604020202020204" pitchFamily="34" charset="0"/>
              </a:rPr>
              <a:t>chiều</a:t>
            </a:r>
            <a:r>
              <a:rPr lang="en-US" sz="2200" dirty="0" smtClean="0">
                <a:latin typeface="Arial" panose="020B0604020202020204" pitchFamily="34" charset="0"/>
                <a:cs typeface="Arial" panose="020B0604020202020204" pitchFamily="34" charset="0"/>
              </a:rPr>
              <a:t> ở </a:t>
            </a:r>
            <a:r>
              <a:rPr lang="en-US" sz="2200" dirty="0" err="1" smtClean="0">
                <a:latin typeface="Arial" panose="020B0604020202020204" pitchFamily="34" charset="0"/>
                <a:cs typeface="Arial" panose="020B0604020202020204" pitchFamily="34" charset="0"/>
              </a:rPr>
              <a:t>mức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cao</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dễ</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gây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ra</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hiện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tượng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quá</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ứng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suất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trong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cách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Với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cáp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lực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cũ</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có</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thể</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bị</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phá</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hủy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sau</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thử</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cao</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áp</a:t>
            </a:r>
            <a:r>
              <a:rPr lang="en-US" sz="2200" dirty="0" smtClean="0">
                <a:latin typeface="Arial" panose="020B0604020202020204" pitchFamily="34" charset="0"/>
                <a:cs typeface="Arial" panose="020B0604020202020204" pitchFamily="34" charset="0"/>
              </a:rPr>
              <a:t> DC </a:t>
            </a:r>
            <a:r>
              <a:rPr lang="en-US" sz="2200" dirty="0" err="1" smtClean="0">
                <a:latin typeface="Arial" panose="020B0604020202020204" pitchFamily="34" charset="0"/>
                <a:cs typeface="Arial" panose="020B0604020202020204" pitchFamily="34" charset="0"/>
              </a:rPr>
              <a:t>mặc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dù</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thực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tế</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nó</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vẫn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vận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hành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dưới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áp</a:t>
            </a:r>
            <a:r>
              <a:rPr lang="en-US" sz="2200" dirty="0" smtClean="0">
                <a:latin typeface="Arial" panose="020B0604020202020204" pitchFamily="34" charset="0"/>
                <a:cs typeface="Arial" panose="020B0604020202020204" pitchFamily="34" charset="0"/>
              </a:rPr>
              <a:t> AC.</a:t>
            </a:r>
            <a:endParaRPr lang="en-US" sz="2200" dirty="0">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F479D9A5-B713-4655-9EC9-D322B97975D8}"/>
              </a:ext>
            </a:extLst>
          </p:cNvPr>
          <p:cNvSpPr txBox="1">
            <a:spLocks/>
          </p:cNvSpPr>
          <p:nvPr/>
        </p:nvSpPr>
        <p:spPr>
          <a:xfrm>
            <a:off x="426129" y="831241"/>
            <a:ext cx="11461070" cy="868834"/>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pPr>
            <a:r>
              <a:rPr lang="en-US" sz="2200" dirty="0" err="1" smtClean="0">
                <a:latin typeface="Arial" panose="020B0604020202020204" pitchFamily="34" charset="0"/>
                <a:cs typeface="Arial" panose="020B0604020202020204" pitchFamily="34" charset="0"/>
              </a:rPr>
              <a:t>Trước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đây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chúng</a:t>
            </a:r>
            <a:r>
              <a:rPr lang="en-US" sz="2200" dirty="0" smtClean="0">
                <a:latin typeface="Arial" panose="020B0604020202020204" pitchFamily="34" charset="0"/>
                <a:cs typeface="Arial" panose="020B0604020202020204" pitchFamily="34" charset="0"/>
              </a:rPr>
              <a:t> ta </a:t>
            </a:r>
            <a:r>
              <a:rPr lang="en-US" sz="2200" dirty="0" err="1" smtClean="0">
                <a:latin typeface="Arial" panose="020B0604020202020204" pitchFamily="34" charset="0"/>
                <a:cs typeface="Arial" panose="020B0604020202020204" pitchFamily="34" charset="0"/>
              </a:rPr>
              <a:t>thường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sử</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dụng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phương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pháp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thử</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áp</a:t>
            </a:r>
            <a:r>
              <a:rPr lang="en-US" sz="2200" dirty="0" smtClean="0">
                <a:latin typeface="Arial" panose="020B0604020202020204" pitchFamily="34" charset="0"/>
                <a:cs typeface="Arial" panose="020B0604020202020204" pitchFamily="34" charset="0"/>
              </a:rPr>
              <a:t> DC </a:t>
            </a:r>
            <a:r>
              <a:rPr lang="en-US" sz="2200" dirty="0" err="1" smtClean="0">
                <a:latin typeface="Arial" panose="020B0604020202020204" pitchFamily="34" charset="0"/>
                <a:cs typeface="Arial" panose="020B0604020202020204" pitchFamily="34" charset="0"/>
              </a:rPr>
              <a:t>tăng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cao</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để</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thử</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nghiệm</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cáp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lực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lắp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mới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sau</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lắp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đặt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thí</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nghiệm</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định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kỳ</a:t>
            </a:r>
            <a:r>
              <a:rPr lang="en-US" sz="2200" dirty="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hoặc</a:t>
            </a:r>
            <a:r>
              <a:rPr lang="en-US" sz="2200" dirty="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sau</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sửa</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chữa</a:t>
            </a:r>
            <a:r>
              <a:rPr lang="en-US" sz="2200" dirty="0" smtClean="0">
                <a:latin typeface="Arial" panose="020B0604020202020204" pitchFamily="34" charset="0"/>
                <a:cs typeface="Arial" panose="020B0604020202020204" pitchFamily="34" charset="0"/>
              </a:rPr>
              <a:t>.</a:t>
            </a:r>
            <a:endParaRPr lang="en-US" sz="2200" dirty="0">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F479D9A5-B713-4655-9EC9-D322B97975D8}"/>
              </a:ext>
            </a:extLst>
          </p:cNvPr>
          <p:cNvSpPr txBox="1">
            <a:spLocks/>
          </p:cNvSpPr>
          <p:nvPr/>
        </p:nvSpPr>
        <p:spPr>
          <a:xfrm>
            <a:off x="398136" y="1874367"/>
            <a:ext cx="11461070" cy="166510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pPr>
            <a:r>
              <a:rPr lang="en-US" sz="2200" dirty="0" err="1" smtClean="0">
                <a:latin typeface="Arial" panose="020B0604020202020204" pitchFamily="34" charset="0"/>
                <a:cs typeface="Arial" panose="020B0604020202020204" pitchFamily="34" charset="0"/>
              </a:rPr>
              <a:t>Dưới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tác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dụng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của</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áp</a:t>
            </a:r>
            <a:r>
              <a:rPr lang="en-US" sz="2200" dirty="0" smtClean="0">
                <a:latin typeface="Arial" panose="020B0604020202020204" pitchFamily="34" charset="0"/>
                <a:cs typeface="Arial" panose="020B0604020202020204" pitchFamily="34" charset="0"/>
              </a:rPr>
              <a:t> DC </a:t>
            </a:r>
            <a:r>
              <a:rPr lang="en-US" sz="2200" dirty="0" err="1" smtClean="0">
                <a:latin typeface="Arial" panose="020B0604020202020204" pitchFamily="34" charset="0"/>
                <a:cs typeface="Arial" panose="020B0604020202020204" pitchFamily="34" charset="0"/>
              </a:rPr>
              <a:t>sẽ</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tạo</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ra</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những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tích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không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gian</a:t>
            </a:r>
            <a:r>
              <a:rPr lang="en-US" sz="2200" dirty="0" smtClean="0">
                <a:latin typeface="Arial" panose="020B0604020202020204" pitchFamily="34" charset="0"/>
                <a:cs typeface="Arial" panose="020B0604020202020204" pitchFamily="34" charset="0"/>
              </a:rPr>
              <a:t> (space charge) </a:t>
            </a:r>
            <a:r>
              <a:rPr lang="en-US" sz="2200" dirty="0" err="1" smtClean="0">
                <a:latin typeface="Arial" panose="020B0604020202020204" pitchFamily="34" charset="0"/>
                <a:cs typeface="Arial" panose="020B0604020202020204" pitchFamily="34" charset="0"/>
              </a:rPr>
              <a:t>trong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cách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và</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tồn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tại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trong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thời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gian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rất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dài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cáp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được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đưa</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vào</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vận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hành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với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áp</a:t>
            </a:r>
            <a:r>
              <a:rPr lang="en-US" sz="2200" dirty="0" smtClean="0">
                <a:latin typeface="Arial" panose="020B0604020202020204" pitchFamily="34" charset="0"/>
                <a:cs typeface="Arial" panose="020B0604020202020204" pitchFamily="34" charset="0"/>
              </a:rPr>
              <a:t> AC, </a:t>
            </a:r>
            <a:r>
              <a:rPr lang="en-US" sz="2200" dirty="0" err="1" smtClean="0">
                <a:latin typeface="Arial" panose="020B0604020202020204" pitchFamily="34" charset="0"/>
                <a:cs typeface="Arial" panose="020B0604020202020204" pitchFamily="34" charset="0"/>
              </a:rPr>
              <a:t>những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tích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không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gian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này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sẽ</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gây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ra</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ứng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suất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cục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bộ</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và</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làm</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giảm</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tuổi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thọ</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cách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a:t>
            </a:r>
            <a:endParaRPr lang="en-US" sz="22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F479D9A5-B713-4655-9EC9-D322B97975D8}"/>
              </a:ext>
            </a:extLst>
          </p:cNvPr>
          <p:cNvSpPr txBox="1">
            <a:spLocks/>
          </p:cNvSpPr>
          <p:nvPr/>
        </p:nvSpPr>
        <p:spPr>
          <a:xfrm>
            <a:off x="550536" y="5421086"/>
            <a:ext cx="11461070" cy="1035698"/>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pPr>
            <a:r>
              <a:rPr lang="en-US" sz="2200" dirty="0" err="1" smtClean="0">
                <a:latin typeface="Arial" panose="020B0604020202020204" pitchFamily="34" charset="0"/>
                <a:cs typeface="Arial" panose="020B0604020202020204" pitchFamily="34" charset="0"/>
              </a:rPr>
              <a:t>Ngược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lại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sử</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dụng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áp</a:t>
            </a:r>
            <a:r>
              <a:rPr lang="en-US" sz="2200" dirty="0" smtClean="0">
                <a:latin typeface="Arial" panose="020B0604020202020204" pitchFamily="34" charset="0"/>
                <a:cs typeface="Arial" panose="020B0604020202020204" pitchFamily="34" charset="0"/>
              </a:rPr>
              <a:t> DC </a:t>
            </a:r>
            <a:r>
              <a:rPr lang="en-US" sz="2200" dirty="0" err="1" smtClean="0">
                <a:latin typeface="Arial" panose="020B0604020202020204" pitchFamily="34" charset="0"/>
                <a:cs typeface="Arial" panose="020B0604020202020204" pitchFamily="34" charset="0"/>
              </a:rPr>
              <a:t>lại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không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mang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lại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hiệu</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quả</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trong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việc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tìm</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ra</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những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khuyết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tật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thực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sự</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trong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cách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25539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Chevron 6">
            <a:extLst>
              <a:ext uri="{FF2B5EF4-FFF2-40B4-BE49-F238E27FC236}">
                <a16:creationId xmlns:a16="http://schemas.microsoft.com/office/drawing/2014/main" id="{E17756F2-9643-44A5-B807-52527F4D4B8F}"/>
              </a:ext>
            </a:extLst>
          </p:cNvPr>
          <p:cNvSpPr/>
          <p:nvPr/>
        </p:nvSpPr>
        <p:spPr>
          <a:xfrm>
            <a:off x="10591" y="26634"/>
            <a:ext cx="6558160"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TextBox 4">
            <a:extLst>
              <a:ext uri="{FF2B5EF4-FFF2-40B4-BE49-F238E27FC236}">
                <a16:creationId xmlns:a16="http://schemas.microsoft.com/office/drawing/2014/main" id="{7B30157F-C7C5-4380-A8CE-5B73EC931F77}"/>
              </a:ext>
            </a:extLst>
          </p:cNvPr>
          <p:cNvSpPr txBox="1"/>
          <p:nvPr/>
        </p:nvSpPr>
        <p:spPr>
          <a:xfrm>
            <a:off x="426129" y="168675"/>
            <a:ext cx="6012608" cy="369332"/>
          </a:xfrm>
          <a:prstGeom prst="rect">
            <a:avLst/>
          </a:prstGeom>
          <a:noFill/>
        </p:spPr>
        <p:txBody>
          <a:bodyPr wrap="none" rtlCol="0">
            <a:spAutoFit/>
          </a:bodyPr>
          <a:lstStyle/>
          <a:p>
            <a:r>
              <a:rPr lang="en-US" dirty="0" smtClean="0">
                <a:solidFill>
                  <a:schemeClr val="accent3">
                    <a:lumMod val="50000"/>
                  </a:schemeClr>
                </a:solidFill>
                <a:latin typeface="Arial" panose="020B0604020202020204" pitchFamily="34" charset="0"/>
                <a:cs typeface="Arial" panose="020B0604020202020204" pitchFamily="34" charset="0"/>
              </a:rPr>
              <a:t>THỬ NGHIỆM CAO ÁP TẦN SỐ THẤP LÀ 1 LỰA CHỌN</a:t>
            </a:r>
            <a:endParaRPr lang="en-US" dirty="0">
              <a:solidFill>
                <a:schemeClr val="accent6">
                  <a:lumMod val="50000"/>
                </a:schemeClr>
              </a:solidFill>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F479D9A5-B713-4655-9EC9-D322B97975D8}"/>
              </a:ext>
            </a:extLst>
          </p:cNvPr>
          <p:cNvSpPr txBox="1">
            <a:spLocks/>
          </p:cNvSpPr>
          <p:nvPr/>
        </p:nvSpPr>
        <p:spPr>
          <a:xfrm>
            <a:off x="426129" y="680048"/>
            <a:ext cx="11461070" cy="1979175"/>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pPr>
            <a:r>
              <a:rPr lang="en-US" sz="2200" dirty="0" err="1" smtClean="0">
                <a:latin typeface="Arial" panose="020B0604020202020204" pitchFamily="34" charset="0"/>
                <a:cs typeface="Arial" panose="020B0604020202020204" pitchFamily="34" charset="0"/>
              </a:rPr>
              <a:t>Với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những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vấn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đề</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đề</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cập</a:t>
            </a:r>
            <a:r>
              <a:rPr lang="en-US" sz="2200" dirty="0" smtClean="0">
                <a:latin typeface="Arial" panose="020B0604020202020204" pitchFamily="34" charset="0"/>
                <a:cs typeface="Arial" panose="020B0604020202020204" pitchFamily="34" charset="0"/>
              </a:rPr>
              <a:t> ở </a:t>
            </a:r>
            <a:r>
              <a:rPr lang="en-US" sz="2200" dirty="0" err="1" smtClean="0">
                <a:latin typeface="Arial" panose="020B0604020202020204" pitchFamily="34" charset="0"/>
                <a:cs typeface="Arial" panose="020B0604020202020204" pitchFamily="34" charset="0"/>
              </a:rPr>
              <a:t>trên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thì</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giải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pháp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thí</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nghiệm</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cáp</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lực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bằng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công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nghệ</a:t>
            </a:r>
            <a:r>
              <a:rPr lang="en-US" sz="2200" dirty="0" smtClean="0">
                <a:latin typeface="Arial" panose="020B0604020202020204" pitchFamily="34" charset="0"/>
                <a:cs typeface="Arial" panose="020B0604020202020204" pitchFamily="34" charset="0"/>
              </a:rPr>
              <a:t> VLF (Very low frequency) </a:t>
            </a:r>
            <a:r>
              <a:rPr lang="en-US" sz="2200" dirty="0" err="1" smtClean="0">
                <a:latin typeface="Arial" panose="020B0604020202020204" pitchFamily="34" charset="0"/>
                <a:cs typeface="Arial" panose="020B0604020202020204" pitchFamily="34" charset="0"/>
              </a:rPr>
              <a:t>lần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đầu</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tiên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được</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giới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thiệu</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vào</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năm</a:t>
            </a:r>
            <a:r>
              <a:rPr lang="en-US" sz="2200" dirty="0" smtClean="0">
                <a:latin typeface="Arial" panose="020B0604020202020204" pitchFamily="34" charset="0"/>
                <a:cs typeface="Arial" panose="020B0604020202020204" pitchFamily="34" charset="0"/>
              </a:rPr>
              <a:t> 1986 </a:t>
            </a:r>
            <a:r>
              <a:rPr lang="en-US" sz="2200" dirty="0" err="1" smtClean="0">
                <a:latin typeface="Arial" panose="020B0604020202020204" pitchFamily="34" charset="0"/>
                <a:cs typeface="Arial" panose="020B0604020202020204" pitchFamily="34" charset="0"/>
              </a:rPr>
              <a:t>đã</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mở</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ra</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những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ích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thuận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lợi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nhất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định</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Trong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thời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gian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dài</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công</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nghệ</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này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được</a:t>
            </a:r>
            <a:r>
              <a:rPr lang="en-US" sz="2200" dirty="0" smtClean="0">
                <a:latin typeface="Arial" panose="020B0604020202020204" pitchFamily="34" charset="0"/>
                <a:cs typeface="Arial" panose="020B0604020202020204" pitchFamily="34" charset="0"/>
              </a:rPr>
              <a:t> dung </a:t>
            </a:r>
            <a:r>
              <a:rPr lang="en-US" sz="2200" dirty="0" err="1" smtClean="0">
                <a:latin typeface="Arial" panose="020B0604020202020204" pitchFamily="34" charset="0"/>
                <a:cs typeface="Arial" panose="020B0604020202020204" pitchFamily="34" charset="0"/>
              </a:rPr>
              <a:t>để</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thử</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nghiệm</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máy</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phát</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điện</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cỡ</a:t>
            </a:r>
            <a:r>
              <a:rPr lang="en-US" sz="2200" dirty="0" smtClean="0">
                <a:latin typeface="Arial" panose="020B0604020202020204" pitchFamily="34" charset="0"/>
                <a:cs typeface="Arial" panose="020B0604020202020204" pitchFamily="34" charset="0"/>
              </a:rPr>
              <a:t> </a:t>
            </a:r>
            <a:r>
              <a:rPr lang="en-US" sz="2200" dirty="0" err="1" smtClean="0">
                <a:latin typeface="Arial" panose="020B0604020202020204" pitchFamily="34" charset="0"/>
                <a:cs typeface="Arial" panose="020B0604020202020204" pitchFamily="34" charset="0"/>
              </a:rPr>
              <a:t>lớn</a:t>
            </a:r>
            <a:r>
              <a:rPr lang="en-US" sz="2200" dirty="0" smtClean="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AC </a:t>
            </a:r>
            <a:r>
              <a:rPr lang="en-US" sz="2200" dirty="0" err="1">
                <a:latin typeface="Arial" panose="020B0604020202020204" pitchFamily="34" charset="0"/>
                <a:cs typeface="Arial" panose="020B0604020202020204" pitchFamily="34" charset="0"/>
              </a:rPr>
              <a:t>với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tần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số</a:t>
            </a:r>
            <a:r>
              <a:rPr lang="en-US" sz="2200" dirty="0">
                <a:latin typeface="Arial" panose="020B0604020202020204" pitchFamily="34" charset="0"/>
                <a:cs typeface="Arial" panose="020B0604020202020204" pitchFamily="34" charset="0"/>
              </a:rPr>
              <a:t> 0,1Hz </a:t>
            </a:r>
            <a:r>
              <a:rPr lang="en-US" sz="2200" dirty="0" err="1">
                <a:latin typeface="Arial" panose="020B0604020202020204" pitchFamily="34" charset="0"/>
                <a:cs typeface="Arial" panose="020B0604020202020204" pitchFamily="34" charset="0"/>
              </a:rPr>
              <a:t>giúp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công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suất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của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thiết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bị</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giảm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a:t>
            </a:r>
            <a:r>
              <a:rPr lang="en-US" sz="2200" dirty="0">
                <a:latin typeface="Arial" panose="020B0604020202020204" pitchFamily="34" charset="0"/>
                <a:cs typeface="Arial" panose="020B0604020202020204" pitchFamily="34" charset="0"/>
              </a:rPr>
              <a:t> 500 </a:t>
            </a:r>
            <a:r>
              <a:rPr lang="en-US" sz="2200" dirty="0" err="1">
                <a:latin typeface="Arial" panose="020B0604020202020204" pitchFamily="34" charset="0"/>
                <a:cs typeface="Arial" panose="020B0604020202020204" pitchFamily="34" charset="0"/>
              </a:rPr>
              <a:t>lần</a:t>
            </a:r>
            <a:r>
              <a:rPr lang="en-US" sz="2200" dirty="0">
                <a:latin typeface="Arial" panose="020B0604020202020204" pitchFamily="34" charset="0"/>
                <a:cs typeface="Arial" panose="020B0604020202020204" pitchFamily="34" charset="0"/>
              </a:rPr>
              <a:t> so </a:t>
            </a:r>
            <a:r>
              <a:rPr lang="en-US" sz="2200" dirty="0" err="1">
                <a:latin typeface="Arial" panose="020B0604020202020204" pitchFamily="34" charset="0"/>
                <a:cs typeface="Arial" panose="020B0604020202020204" pitchFamily="34" charset="0"/>
              </a:rPr>
              <a:t>với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AC </a:t>
            </a:r>
            <a:r>
              <a:rPr lang="en-US" sz="2200" dirty="0" err="1">
                <a:latin typeface="Arial" panose="020B0604020202020204" pitchFamily="34" charset="0"/>
                <a:cs typeface="Arial" panose="020B0604020202020204" pitchFamily="34" charset="0"/>
              </a:rPr>
              <a:t>tại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tần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số</a:t>
            </a:r>
            <a:r>
              <a:rPr lang="en-US" sz="2200" dirty="0">
                <a:latin typeface="Arial" panose="020B0604020202020204" pitchFamily="34" charset="0"/>
                <a:cs typeface="Arial" panose="020B0604020202020204" pitchFamily="34" charset="0"/>
              </a:rPr>
              <a:t> 50Hz</a:t>
            </a:r>
          </a:p>
        </p:txBody>
      </p:sp>
      <p:sp>
        <p:nvSpPr>
          <p:cNvPr id="9" name="Content Placeholder 2">
            <a:extLst>
              <a:ext uri="{FF2B5EF4-FFF2-40B4-BE49-F238E27FC236}">
                <a16:creationId xmlns:a16="http://schemas.microsoft.com/office/drawing/2014/main" id="{F479D9A5-B713-4655-9EC9-D322B97975D8}"/>
              </a:ext>
            </a:extLst>
          </p:cNvPr>
          <p:cNvSpPr txBox="1">
            <a:spLocks/>
          </p:cNvSpPr>
          <p:nvPr/>
        </p:nvSpPr>
        <p:spPr>
          <a:xfrm>
            <a:off x="578529" y="2847863"/>
            <a:ext cx="11461070" cy="1378904"/>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pPr>
            <a:r>
              <a:rPr lang="en-US" sz="2200" dirty="0" err="1">
                <a:latin typeface="Arial" panose="020B0604020202020204" pitchFamily="34" charset="0"/>
                <a:cs typeface="Arial" panose="020B0604020202020204" pitchFamily="34" charset="0"/>
              </a:rPr>
              <a:t>Phương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nghiệm</a:t>
            </a:r>
            <a:r>
              <a:rPr lang="en-US" sz="2200" dirty="0">
                <a:latin typeface="Arial" panose="020B0604020202020204" pitchFamily="34" charset="0"/>
                <a:cs typeface="Arial" panose="020B0604020202020204" pitchFamily="34" charset="0"/>
              </a:rPr>
              <a:t> VLF </a:t>
            </a:r>
            <a:r>
              <a:rPr lang="en-US" sz="2200" dirty="0" err="1">
                <a:latin typeface="Arial" panose="020B0604020202020204" pitchFamily="34" charset="0"/>
                <a:cs typeface="Arial" panose="020B0604020202020204" pitchFamily="34" charset="0"/>
              </a:rPr>
              <a:t>cho</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lực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đã</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được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đưa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vào</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tiêu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chuẩn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Mỹ</a:t>
            </a:r>
            <a:r>
              <a:rPr lang="en-US" sz="2200" dirty="0">
                <a:latin typeface="Arial" panose="020B0604020202020204" pitchFamily="34" charset="0"/>
                <a:cs typeface="Arial" panose="020B0604020202020204" pitchFamily="34" charset="0"/>
              </a:rPr>
              <a:t> IEEE400.2 </a:t>
            </a:r>
            <a:r>
              <a:rPr lang="en-US" sz="2200" dirty="0" err="1">
                <a:latin typeface="Arial" panose="020B0604020202020204" pitchFamily="34" charset="0"/>
                <a:cs typeface="Arial" panose="020B0604020202020204" pitchFamily="34" charset="0"/>
              </a:rPr>
              <a:t>từ</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năm</a:t>
            </a:r>
            <a:r>
              <a:rPr lang="en-US" sz="2200" dirty="0">
                <a:latin typeface="Arial" panose="020B0604020202020204" pitchFamily="34" charset="0"/>
                <a:cs typeface="Arial" panose="020B0604020202020204" pitchFamily="34" charset="0"/>
              </a:rPr>
              <a:t> 2004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tiêu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chuẩn</a:t>
            </a:r>
            <a:r>
              <a:rPr lang="en-US" sz="2200" dirty="0">
                <a:latin typeface="Arial" panose="020B0604020202020204" pitchFamily="34" charset="0"/>
                <a:cs typeface="Arial" panose="020B0604020202020204" pitchFamily="34" charset="0"/>
              </a:rPr>
              <a:t> IEC 60502-2 </a:t>
            </a:r>
            <a:r>
              <a:rPr lang="en-US" sz="2200" dirty="0" err="1">
                <a:latin typeface="Arial" panose="020B0604020202020204" pitchFamily="34" charset="0"/>
                <a:cs typeface="Arial" panose="020B0604020202020204" pitchFamily="34" charset="0"/>
              </a:rPr>
              <a:t>năm</a:t>
            </a:r>
            <a:r>
              <a:rPr lang="en-US" sz="2200" dirty="0">
                <a:latin typeface="Arial" panose="020B0604020202020204" pitchFamily="34" charset="0"/>
                <a:cs typeface="Arial" panose="020B0604020202020204" pitchFamily="34" charset="0"/>
              </a:rPr>
              <a:t> 2014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trở</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thành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phương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nghiệm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cho</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lực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tiên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tiến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nhất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hiện</a:t>
            </a:r>
            <a:r>
              <a:rPr lang="en-US" sz="2200" dirty="0">
                <a:latin typeface="Arial" panose="020B0604020202020204" pitchFamily="34" charset="0"/>
                <a:cs typeface="Arial" panose="020B0604020202020204" pitchFamily="34" charset="0"/>
              </a:rPr>
              <a:t> nay.</a:t>
            </a:r>
          </a:p>
        </p:txBody>
      </p:sp>
    </p:spTree>
    <p:extLst>
      <p:ext uri="{BB962C8B-B14F-4D97-AF65-F5344CB8AC3E}">
        <p14:creationId xmlns:p14="http://schemas.microsoft.com/office/powerpoint/2010/main" val="180673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Chevron 6">
            <a:extLst>
              <a:ext uri="{FF2B5EF4-FFF2-40B4-BE49-F238E27FC236}">
                <a16:creationId xmlns:a16="http://schemas.microsoft.com/office/drawing/2014/main" id="{B3223A53-321C-465D-B6E2-0D13CEB7D815}"/>
              </a:ext>
            </a:extLst>
          </p:cNvPr>
          <p:cNvSpPr/>
          <p:nvPr/>
        </p:nvSpPr>
        <p:spPr>
          <a:xfrm>
            <a:off x="10591" y="26634"/>
            <a:ext cx="6520837"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772" y="798989"/>
            <a:ext cx="10627568" cy="5471182"/>
          </a:xfrm>
          <a:prstGeom prst="rect">
            <a:avLst/>
          </a:prstGeom>
        </p:spPr>
      </p:pic>
      <p:sp>
        <p:nvSpPr>
          <p:cNvPr id="11" name="TextBox 10">
            <a:extLst>
              <a:ext uri="{FF2B5EF4-FFF2-40B4-BE49-F238E27FC236}">
                <a16:creationId xmlns:a16="http://schemas.microsoft.com/office/drawing/2014/main" id="{7B30157F-C7C5-4380-A8CE-5B73EC931F77}"/>
              </a:ext>
            </a:extLst>
          </p:cNvPr>
          <p:cNvSpPr txBox="1"/>
          <p:nvPr/>
        </p:nvSpPr>
        <p:spPr>
          <a:xfrm>
            <a:off x="426129" y="168675"/>
            <a:ext cx="6012608" cy="369332"/>
          </a:xfrm>
          <a:prstGeom prst="rect">
            <a:avLst/>
          </a:prstGeom>
          <a:noFill/>
        </p:spPr>
        <p:txBody>
          <a:bodyPr wrap="none" rtlCol="0">
            <a:spAutoFit/>
          </a:bodyPr>
          <a:lstStyle/>
          <a:p>
            <a:r>
              <a:rPr lang="en-US" dirty="0" smtClean="0">
                <a:solidFill>
                  <a:schemeClr val="accent3">
                    <a:lumMod val="50000"/>
                  </a:schemeClr>
                </a:solidFill>
                <a:latin typeface="Arial" panose="020B0604020202020204" pitchFamily="34" charset="0"/>
                <a:cs typeface="Arial" panose="020B0604020202020204" pitchFamily="34" charset="0"/>
              </a:rPr>
              <a:t>THỬ NGHIỆM CAO ÁP TẦN SỐ THẤP LÀ 1 LỰA CHỌN</a:t>
            </a:r>
            <a:endParaRPr lang="en-US" dirty="0">
              <a:solidFill>
                <a:schemeClr val="accent6">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13995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Chevron 6">
            <a:extLst>
              <a:ext uri="{FF2B5EF4-FFF2-40B4-BE49-F238E27FC236}">
                <a16:creationId xmlns:a16="http://schemas.microsoft.com/office/drawing/2014/main" id="{8AAACC64-4C05-4130-9AE1-62D97592DCE6}"/>
              </a:ext>
            </a:extLst>
          </p:cNvPr>
          <p:cNvSpPr/>
          <p:nvPr/>
        </p:nvSpPr>
        <p:spPr>
          <a:xfrm>
            <a:off x="10592" y="26634"/>
            <a:ext cx="4080146"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 name="TextBox 2">
            <a:extLst>
              <a:ext uri="{FF2B5EF4-FFF2-40B4-BE49-F238E27FC236}">
                <a16:creationId xmlns:a16="http://schemas.microsoft.com/office/drawing/2014/main" id="{3B853187-E700-4B1A-87D2-62557D1AC9BE}"/>
              </a:ext>
            </a:extLst>
          </p:cNvPr>
          <p:cNvSpPr txBox="1"/>
          <p:nvPr/>
        </p:nvSpPr>
        <p:spPr>
          <a:xfrm>
            <a:off x="426129" y="168675"/>
            <a:ext cx="3417602" cy="369332"/>
          </a:xfrm>
          <a:prstGeom prst="rect">
            <a:avLst/>
          </a:prstGeom>
          <a:noFill/>
        </p:spPr>
        <p:txBody>
          <a:bodyPr wrap="none" rtlCol="0">
            <a:spAutoFit/>
          </a:bodyPr>
          <a:lstStyle/>
          <a:p>
            <a:r>
              <a:rPr lang="en-US">
                <a:solidFill>
                  <a:schemeClr val="accent3">
                    <a:lumMod val="50000"/>
                  </a:schemeClr>
                </a:solidFill>
                <a:latin typeface="Arial" panose="020B0604020202020204" pitchFamily="34" charset="0"/>
                <a:cs typeface="Arial" panose="020B0604020202020204" pitchFamily="34" charset="0"/>
              </a:rPr>
              <a:t>PHƯƠNG PHÁP THÍ NGHIỆM</a:t>
            </a:r>
            <a:endParaRPr lang="en-US">
              <a:solidFill>
                <a:schemeClr val="accent6">
                  <a:lumMod val="50000"/>
                </a:schemeClr>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3AF40142-E9A0-4D20-9990-B21E4B7FB9E6}"/>
              </a:ext>
            </a:extLst>
          </p:cNvPr>
          <p:cNvSpPr txBox="1">
            <a:spLocks/>
          </p:cNvSpPr>
          <p:nvPr/>
        </p:nvSpPr>
        <p:spPr>
          <a:xfrm>
            <a:off x="426128" y="986971"/>
            <a:ext cx="9719357" cy="461217"/>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Wingdings" panose="05000000000000000000" pitchFamily="2" charset="2"/>
              <a:buChar char="Ø"/>
            </a:pPr>
            <a:r>
              <a:rPr lang="en-US" sz="2200">
                <a:latin typeface="Arial" panose="020B0604020202020204" pitchFamily="34" charset="0"/>
                <a:cs typeface="Arial" panose="020B0604020202020204" pitchFamily="34" charset="0"/>
              </a:rPr>
              <a:t> </a:t>
            </a:r>
            <a:r>
              <a:rPr lang="en-US" sz="2200" b="1">
                <a:latin typeface="Arial" panose="020B0604020202020204" pitchFamily="34" charset="0"/>
                <a:cs typeface="Arial" panose="020B0604020202020204" pitchFamily="34" charset="0"/>
              </a:rPr>
              <a:t>Thử nghiệm bằng điện áp xoay chiều tăng cao tần số cực thấp VLF: </a:t>
            </a:r>
          </a:p>
        </p:txBody>
      </p:sp>
      <p:sp>
        <p:nvSpPr>
          <p:cNvPr id="5" name="Content Placeholder 2">
            <a:extLst>
              <a:ext uri="{FF2B5EF4-FFF2-40B4-BE49-F238E27FC236}">
                <a16:creationId xmlns:a16="http://schemas.microsoft.com/office/drawing/2014/main" id="{988526E6-A688-48F2-85AF-F798FB475F85}"/>
              </a:ext>
            </a:extLst>
          </p:cNvPr>
          <p:cNvSpPr txBox="1">
            <a:spLocks/>
          </p:cNvSpPr>
          <p:nvPr/>
        </p:nvSpPr>
        <p:spPr>
          <a:xfrm>
            <a:off x="484187" y="1531473"/>
            <a:ext cx="11209722" cy="4612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200" b="1" dirty="0" err="1">
                <a:latin typeface="Arial" panose="020B0604020202020204" pitchFamily="34" charset="0"/>
                <a:cs typeface="Arial" panose="020B0604020202020204" pitchFamily="34" charset="0"/>
              </a:rPr>
              <a:t>Sơ</a:t>
            </a:r>
            <a:r>
              <a:rPr lang="en-US" sz="2200" b="1" dirty="0">
                <a:latin typeface="Arial" panose="020B0604020202020204" pitchFamily="34" charset="0"/>
                <a:cs typeface="Arial" panose="020B0604020202020204" pitchFamily="34" charset="0"/>
              </a:rPr>
              <a:t> </a:t>
            </a:r>
            <a:r>
              <a:rPr lang="en-US" sz="2200" b="1" dirty="0" err="1">
                <a:latin typeface="Arial" panose="020B0604020202020204" pitchFamily="34" charset="0"/>
                <a:cs typeface="Arial" panose="020B0604020202020204" pitchFamily="34" charset="0"/>
              </a:rPr>
              <a:t>đồ</a:t>
            </a:r>
            <a:r>
              <a:rPr lang="en-US" sz="2200" b="1" dirty="0">
                <a:latin typeface="Arial" panose="020B0604020202020204" pitchFamily="34" charset="0"/>
                <a:cs typeface="Arial" panose="020B0604020202020204" pitchFamily="34" charset="0"/>
              </a:rPr>
              <a:t> </a:t>
            </a:r>
            <a:r>
              <a:rPr lang="en-US" sz="2200" b="1" dirty="0" err="1">
                <a:latin typeface="Arial" panose="020B0604020202020204" pitchFamily="34" charset="0"/>
                <a:cs typeface="Arial" panose="020B0604020202020204" pitchFamily="34" charset="0"/>
              </a:rPr>
              <a:t>thử</a:t>
            </a:r>
            <a:r>
              <a:rPr lang="en-US" sz="2200" b="1" dirty="0">
                <a:latin typeface="Arial" panose="020B0604020202020204" pitchFamily="34" charset="0"/>
                <a:cs typeface="Arial" panose="020B0604020202020204" pitchFamily="34" charset="0"/>
              </a:rPr>
              <a:t> </a:t>
            </a:r>
            <a:r>
              <a:rPr lang="en-US" sz="2200" b="1" dirty="0" err="1">
                <a:latin typeface="Arial" panose="020B0604020202020204" pitchFamily="34" charset="0"/>
                <a:cs typeface="Arial" panose="020B0604020202020204" pitchFamily="34" charset="0"/>
              </a:rPr>
              <a:t>nghiệm</a:t>
            </a:r>
            <a:r>
              <a:rPr lang="en-US" sz="2200" b="1" dirty="0">
                <a:latin typeface="Arial" panose="020B0604020202020204" pitchFamily="34" charset="0"/>
                <a:cs typeface="Arial" panose="020B0604020202020204" pitchFamily="34" charset="0"/>
              </a:rPr>
              <a:t>:</a:t>
            </a:r>
            <a:r>
              <a:rPr lang="vi-VN" sz="2200" b="1" dirty="0">
                <a:latin typeface="Arial" panose="020B0604020202020204" pitchFamily="34" charset="0"/>
                <a:cs typeface="Arial" panose="020B0604020202020204" pitchFamily="34" charset="0"/>
              </a:rPr>
              <a:t> </a:t>
            </a:r>
            <a:endParaRPr lang="en-US" sz="2200" b="1"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5232" y="2143224"/>
            <a:ext cx="8441747" cy="4126947"/>
          </a:xfrm>
          <a:prstGeom prst="rect">
            <a:avLst/>
          </a:prstGeom>
        </p:spPr>
      </p:pic>
      <p:cxnSp>
        <p:nvCxnSpPr>
          <p:cNvPr id="11" name="Straight Arrow Connector 10"/>
          <p:cNvCxnSpPr/>
          <p:nvPr/>
        </p:nvCxnSpPr>
        <p:spPr>
          <a:xfrm flipV="1">
            <a:off x="3928188" y="4376059"/>
            <a:ext cx="1910485" cy="12876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26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Chevron 6">
            <a:extLst>
              <a:ext uri="{FF2B5EF4-FFF2-40B4-BE49-F238E27FC236}">
                <a16:creationId xmlns:a16="http://schemas.microsoft.com/office/drawing/2014/main" id="{40133064-D061-4952-85D5-3C3E04DA08A2}"/>
              </a:ext>
            </a:extLst>
          </p:cNvPr>
          <p:cNvSpPr/>
          <p:nvPr/>
        </p:nvSpPr>
        <p:spPr>
          <a:xfrm>
            <a:off x="10592" y="26634"/>
            <a:ext cx="4080146"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 name="TextBox 2">
            <a:extLst>
              <a:ext uri="{FF2B5EF4-FFF2-40B4-BE49-F238E27FC236}">
                <a16:creationId xmlns:a16="http://schemas.microsoft.com/office/drawing/2014/main" id="{01294ADA-06B4-4EC6-AEC8-3930EEAD5DA1}"/>
              </a:ext>
            </a:extLst>
          </p:cNvPr>
          <p:cNvSpPr txBox="1"/>
          <p:nvPr/>
        </p:nvSpPr>
        <p:spPr>
          <a:xfrm>
            <a:off x="426129" y="168675"/>
            <a:ext cx="3417602" cy="369332"/>
          </a:xfrm>
          <a:prstGeom prst="rect">
            <a:avLst/>
          </a:prstGeom>
          <a:noFill/>
        </p:spPr>
        <p:txBody>
          <a:bodyPr wrap="none" rtlCol="0">
            <a:spAutoFit/>
          </a:bodyPr>
          <a:lstStyle/>
          <a:p>
            <a:r>
              <a:rPr lang="en-US">
                <a:solidFill>
                  <a:schemeClr val="accent3">
                    <a:lumMod val="50000"/>
                  </a:schemeClr>
                </a:solidFill>
                <a:latin typeface="Arial" panose="020B0604020202020204" pitchFamily="34" charset="0"/>
                <a:cs typeface="Arial" panose="020B0604020202020204" pitchFamily="34" charset="0"/>
              </a:rPr>
              <a:t>PHƯƠNG PHÁP THÍ NGHIỆM</a:t>
            </a:r>
            <a:endParaRPr lang="en-US">
              <a:solidFill>
                <a:schemeClr val="accent6">
                  <a:lumMod val="50000"/>
                </a:schemeClr>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D86B8487-8B3E-4525-84F1-72F4D0908FB6}"/>
              </a:ext>
            </a:extLst>
          </p:cNvPr>
          <p:cNvSpPr txBox="1">
            <a:spLocks/>
          </p:cNvSpPr>
          <p:nvPr/>
        </p:nvSpPr>
        <p:spPr>
          <a:xfrm>
            <a:off x="586807" y="2679917"/>
            <a:ext cx="11253261" cy="808235"/>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FontTx/>
              <a:buChar char="-"/>
            </a:pPr>
            <a:r>
              <a:rPr lang="en-US" sz="2200" dirty="0">
                <a:latin typeface="Arial" panose="020B0604020202020204" pitchFamily="34" charset="0"/>
                <a:cs typeface="Arial" panose="020B0604020202020204" pitchFamily="34" charset="0"/>
              </a:rPr>
              <a:t>T</a:t>
            </a:r>
            <a:r>
              <a:rPr lang="vi-VN" sz="2200" dirty="0">
                <a:latin typeface="Arial" panose="020B0604020202020204" pitchFamily="34" charset="0"/>
                <a:cs typeface="Arial" panose="020B0604020202020204" pitchFamily="34" charset="0"/>
              </a:rPr>
              <a:t>hí nghiệm VLF</a:t>
            </a:r>
            <a:r>
              <a:rPr lang="en-US" sz="2200" dirty="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là thí nghiệm đạt/không đạt. Điện</a:t>
            </a:r>
            <a:r>
              <a:rPr lang="en-US" sz="2200" dirty="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áp được đặt trong một khoảng thời gian dài sau đó tải (cáp) hoặc là chịu được điện áp đặt</a:t>
            </a:r>
            <a:r>
              <a:rPr lang="en-US" sz="2200" dirty="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đấy hoặc là bị sự cố. </a:t>
            </a:r>
            <a:endParaRPr lang="en-US" sz="2200" dirty="0">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6291B5A4-4C70-4948-BAD5-9F4F06BBB0F6}"/>
              </a:ext>
            </a:extLst>
          </p:cNvPr>
          <p:cNvSpPr txBox="1">
            <a:spLocks/>
          </p:cNvSpPr>
          <p:nvPr/>
        </p:nvSpPr>
        <p:spPr>
          <a:xfrm>
            <a:off x="556757" y="863818"/>
            <a:ext cx="11209722" cy="4612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200" b="1" dirty="0" err="1">
                <a:latin typeface="Arial" panose="020B0604020202020204" pitchFamily="34" charset="0"/>
                <a:cs typeface="Arial" panose="020B0604020202020204" pitchFamily="34" charset="0"/>
              </a:rPr>
              <a:t>Khái</a:t>
            </a:r>
            <a:r>
              <a:rPr lang="en-US" sz="2200" b="1" dirty="0">
                <a:latin typeface="Arial" panose="020B0604020202020204" pitchFamily="34" charset="0"/>
                <a:cs typeface="Arial" panose="020B0604020202020204" pitchFamily="34" charset="0"/>
              </a:rPr>
              <a:t> </a:t>
            </a:r>
            <a:r>
              <a:rPr lang="en-US" sz="2200" b="1" dirty="0" err="1">
                <a:latin typeface="Arial" panose="020B0604020202020204" pitchFamily="34" charset="0"/>
                <a:cs typeface="Arial" panose="020B0604020202020204" pitchFamily="34" charset="0"/>
              </a:rPr>
              <a:t>quát</a:t>
            </a:r>
            <a:r>
              <a:rPr lang="en-US" sz="2200" b="1" dirty="0">
                <a:latin typeface="Arial" panose="020B0604020202020204" pitchFamily="34" charset="0"/>
                <a:cs typeface="Arial" panose="020B0604020202020204" pitchFamily="34" charset="0"/>
              </a:rPr>
              <a:t> </a:t>
            </a:r>
            <a:r>
              <a:rPr lang="en-US" sz="2200" b="1" dirty="0" err="1">
                <a:latin typeface="Arial" panose="020B0604020202020204" pitchFamily="34" charset="0"/>
                <a:cs typeface="Arial" panose="020B0604020202020204" pitchFamily="34" charset="0"/>
              </a:rPr>
              <a:t>về</a:t>
            </a:r>
            <a:r>
              <a:rPr lang="en-US" sz="2200" b="1" dirty="0">
                <a:latin typeface="Arial" panose="020B0604020202020204" pitchFamily="34" charset="0"/>
                <a:cs typeface="Arial" panose="020B0604020202020204" pitchFamily="34" charset="0"/>
              </a:rPr>
              <a:t> </a:t>
            </a:r>
            <a:r>
              <a:rPr lang="en-US" sz="2200" b="1" dirty="0" err="1">
                <a:latin typeface="Arial" panose="020B0604020202020204" pitchFamily="34" charset="0"/>
                <a:cs typeface="Arial" panose="020B0604020202020204" pitchFamily="34" charset="0"/>
              </a:rPr>
              <a:t>phương</a:t>
            </a:r>
            <a:r>
              <a:rPr lang="en-US" sz="2200" b="1" dirty="0">
                <a:latin typeface="Arial" panose="020B0604020202020204" pitchFamily="34" charset="0"/>
                <a:cs typeface="Arial" panose="020B0604020202020204" pitchFamily="34" charset="0"/>
              </a:rPr>
              <a:t> </a:t>
            </a:r>
            <a:r>
              <a:rPr lang="en-US" sz="2200" b="1" dirty="0" err="1">
                <a:latin typeface="Arial" panose="020B0604020202020204" pitchFamily="34" charset="0"/>
                <a:cs typeface="Arial" panose="020B0604020202020204" pitchFamily="34" charset="0"/>
              </a:rPr>
              <a:t>pháp</a:t>
            </a:r>
            <a:r>
              <a:rPr lang="en-US" sz="2200" b="1" dirty="0">
                <a:latin typeface="Arial" panose="020B0604020202020204" pitchFamily="34" charset="0"/>
                <a:cs typeface="Arial" panose="020B0604020202020204" pitchFamily="34" charset="0"/>
              </a:rPr>
              <a:t> VLF:</a:t>
            </a:r>
            <a:r>
              <a:rPr lang="vi-VN" sz="2200" b="1" dirty="0">
                <a:latin typeface="Arial" panose="020B0604020202020204" pitchFamily="34" charset="0"/>
                <a:cs typeface="Arial" panose="020B0604020202020204" pitchFamily="34" charset="0"/>
              </a:rPr>
              <a:t> </a:t>
            </a:r>
            <a:endParaRPr lang="en-US" sz="2200" b="1" dirty="0">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B006C2AA-10F9-42C8-B8A5-C0B9BC9CFAE2}"/>
              </a:ext>
            </a:extLst>
          </p:cNvPr>
          <p:cNvSpPr txBox="1">
            <a:spLocks/>
          </p:cNvSpPr>
          <p:nvPr/>
        </p:nvSpPr>
        <p:spPr>
          <a:xfrm>
            <a:off x="556757" y="1410334"/>
            <a:ext cx="11209722" cy="114998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FontTx/>
              <a:buChar char="-"/>
            </a:pPr>
            <a:r>
              <a:rPr lang="en-US" sz="2200" dirty="0">
                <a:latin typeface="Arial" panose="020B0604020202020204" pitchFamily="34" charset="0"/>
                <a:cs typeface="Arial" panose="020B0604020202020204" pitchFamily="34" charset="0"/>
              </a:rPr>
              <a:t>VLF (Very Low Frequency) </a:t>
            </a:r>
            <a:r>
              <a:rPr lang="en-US" sz="2200" dirty="0" err="1">
                <a:latin typeface="Arial" panose="020B0604020202020204" pitchFamily="34" charset="0"/>
                <a:cs typeface="Arial" panose="020B0604020202020204" pitchFamily="34" charset="0"/>
              </a:rPr>
              <a:t>sử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dụng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một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tín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hiệu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xoay</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chiều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có</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tần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số</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nhỏ</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hơn</a:t>
            </a:r>
            <a:r>
              <a:rPr lang="en-US" sz="2200" dirty="0">
                <a:latin typeface="Arial" panose="020B0604020202020204" pitchFamily="34" charset="0"/>
                <a:cs typeface="Arial" panose="020B0604020202020204" pitchFamily="34" charset="0"/>
              </a:rPr>
              <a:t> 1Hz. </a:t>
            </a:r>
            <a:r>
              <a:rPr lang="en-US" sz="2200" dirty="0" err="1">
                <a:latin typeface="Arial" panose="020B0604020202020204" pitchFamily="34" charset="0"/>
                <a:cs typeface="Arial" panose="020B0604020202020204" pitchFamily="34" charset="0"/>
              </a:rPr>
              <a:t>Hầu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hết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thường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dụng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tần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số</a:t>
            </a:r>
            <a:r>
              <a:rPr lang="en-US" sz="2200" dirty="0">
                <a:latin typeface="Arial" panose="020B0604020202020204" pitchFamily="34" charset="0"/>
                <a:cs typeface="Arial" panose="020B0604020202020204" pitchFamily="34" charset="0"/>
              </a:rPr>
              <a:t> 0.1Hz (</a:t>
            </a:r>
            <a:r>
              <a:rPr lang="en-US" sz="2200" dirty="0" err="1">
                <a:latin typeface="Arial" panose="020B0604020202020204" pitchFamily="34" charset="0"/>
                <a:cs typeface="Arial" panose="020B0604020202020204" pitchFamily="34" charset="0"/>
              </a:rPr>
              <a:t>hoặc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nhỏ</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hơn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như</a:t>
            </a:r>
            <a:r>
              <a:rPr lang="en-US" sz="2200" dirty="0">
                <a:latin typeface="Arial" panose="020B0604020202020204" pitchFamily="34" charset="0"/>
                <a:cs typeface="Arial" panose="020B0604020202020204" pitchFamily="34" charset="0"/>
              </a:rPr>
              <a:t> 0.05Hz, 0.02Hz, 0.01Hz) </a:t>
            </a:r>
            <a:r>
              <a:rPr lang="en-US" sz="2200" dirty="0" err="1">
                <a:latin typeface="Arial" panose="020B0604020202020204" pitchFamily="34" charset="0"/>
                <a:cs typeface="Arial" panose="020B0604020202020204" pitchFamily="34" charset="0"/>
              </a:rPr>
              <a:t>để</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nghiệm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rất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dài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có</a:t>
            </a:r>
            <a:r>
              <a:rPr lang="en-US" sz="2200" dirty="0">
                <a:latin typeface="Arial" panose="020B0604020202020204" pitchFamily="34" charset="0"/>
                <a:cs typeface="Arial" panose="020B0604020202020204" pitchFamily="34" charset="0"/>
              </a:rPr>
              <a:t> dung </a:t>
            </a:r>
            <a:r>
              <a:rPr lang="en-US" sz="2200" dirty="0" err="1">
                <a:latin typeface="Arial" panose="020B0604020202020204" pitchFamily="34" charset="0"/>
                <a:cs typeface="Arial" panose="020B0604020202020204" pitchFamily="34" charset="0"/>
              </a:rPr>
              <a:t>lượng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lớn</a:t>
            </a:r>
            <a:r>
              <a:rPr lang="en-US" sz="2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57145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Chevron 6">
            <a:extLst>
              <a:ext uri="{FF2B5EF4-FFF2-40B4-BE49-F238E27FC236}">
                <a16:creationId xmlns:a16="http://schemas.microsoft.com/office/drawing/2014/main" id="{153DB072-A402-4C59-8DA8-8EE3299FF258}"/>
              </a:ext>
            </a:extLst>
          </p:cNvPr>
          <p:cNvSpPr/>
          <p:nvPr/>
        </p:nvSpPr>
        <p:spPr>
          <a:xfrm>
            <a:off x="10592" y="26634"/>
            <a:ext cx="4080146"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 name="TextBox 2">
            <a:extLst>
              <a:ext uri="{FF2B5EF4-FFF2-40B4-BE49-F238E27FC236}">
                <a16:creationId xmlns:a16="http://schemas.microsoft.com/office/drawing/2014/main" id="{CC567DF1-E1C1-444B-90D8-448292CDB9B9}"/>
              </a:ext>
            </a:extLst>
          </p:cNvPr>
          <p:cNvSpPr txBox="1"/>
          <p:nvPr/>
        </p:nvSpPr>
        <p:spPr>
          <a:xfrm>
            <a:off x="426129" y="168675"/>
            <a:ext cx="3417602" cy="369332"/>
          </a:xfrm>
          <a:prstGeom prst="rect">
            <a:avLst/>
          </a:prstGeom>
          <a:noFill/>
        </p:spPr>
        <p:txBody>
          <a:bodyPr wrap="none" rtlCol="0">
            <a:spAutoFit/>
          </a:bodyPr>
          <a:lstStyle/>
          <a:p>
            <a:r>
              <a:rPr lang="en-US">
                <a:solidFill>
                  <a:schemeClr val="accent3">
                    <a:lumMod val="50000"/>
                  </a:schemeClr>
                </a:solidFill>
                <a:latin typeface="Arial" panose="020B0604020202020204" pitchFamily="34" charset="0"/>
                <a:cs typeface="Arial" panose="020B0604020202020204" pitchFamily="34" charset="0"/>
              </a:rPr>
              <a:t>PHƯƠNG PHÁP THÍ NGHIỆM</a:t>
            </a:r>
            <a:endParaRPr lang="en-US">
              <a:solidFill>
                <a:schemeClr val="accent6">
                  <a:lumMod val="50000"/>
                </a:schemeClr>
              </a:solidFill>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20C5821C-AA39-4217-9C87-B07FE9ADAD8F}"/>
              </a:ext>
            </a:extLst>
          </p:cNvPr>
          <p:cNvSpPr txBox="1">
            <a:spLocks/>
          </p:cNvSpPr>
          <p:nvPr/>
        </p:nvSpPr>
        <p:spPr>
          <a:xfrm>
            <a:off x="556757" y="1114906"/>
            <a:ext cx="11209722" cy="80552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FontTx/>
              <a:buChar char="-"/>
            </a:pPr>
            <a:r>
              <a:rPr lang="en-US" sz="2200">
                <a:latin typeface="Arial" panose="020B0604020202020204" pitchFamily="34" charset="0"/>
                <a:cs typeface="Arial" panose="020B0604020202020204" pitchFamily="34" charset="0"/>
              </a:rPr>
              <a:t>Công nghệ VLF hiện nay là công nghệ hoạt động sử dụng sóng VLF Cosin-vuông và công nghệ sử dụng sóng VLF hình Sin.</a:t>
            </a:r>
          </a:p>
        </p:txBody>
      </p:sp>
      <p:pic>
        <p:nvPicPr>
          <p:cNvPr id="9" name="Picture 8">
            <a:extLst>
              <a:ext uri="{FF2B5EF4-FFF2-40B4-BE49-F238E27FC236}">
                <a16:creationId xmlns:a16="http://schemas.microsoft.com/office/drawing/2014/main" id="{D224F2E9-03C8-4255-8804-424DDC53035F}"/>
              </a:ext>
            </a:extLst>
          </p:cNvPr>
          <p:cNvPicPr>
            <a:picLocks noChangeAspect="1"/>
          </p:cNvPicPr>
          <p:nvPr/>
        </p:nvPicPr>
        <p:blipFill>
          <a:blip r:embed="rId2"/>
          <a:stretch>
            <a:fillRect/>
          </a:stretch>
        </p:blipFill>
        <p:spPr>
          <a:xfrm>
            <a:off x="2605087" y="2329440"/>
            <a:ext cx="6981825" cy="2733675"/>
          </a:xfrm>
          <a:prstGeom prst="rect">
            <a:avLst/>
          </a:prstGeom>
        </p:spPr>
      </p:pic>
      <p:sp>
        <p:nvSpPr>
          <p:cNvPr id="11" name="Title 1">
            <a:extLst>
              <a:ext uri="{FF2B5EF4-FFF2-40B4-BE49-F238E27FC236}">
                <a16:creationId xmlns:a16="http://schemas.microsoft.com/office/drawing/2014/main" id="{D0175890-E077-48B8-94A3-B67254C59D75}"/>
              </a:ext>
            </a:extLst>
          </p:cNvPr>
          <p:cNvSpPr txBox="1">
            <a:spLocks/>
          </p:cNvSpPr>
          <p:nvPr/>
        </p:nvSpPr>
        <p:spPr>
          <a:xfrm>
            <a:off x="1913207" y="5232966"/>
            <a:ext cx="8553156" cy="4595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t>                  </a:t>
            </a:r>
            <a:r>
              <a:rPr lang="en-US" sz="2000" dirty="0" err="1"/>
              <a:t>Dạng</a:t>
            </a:r>
            <a:r>
              <a:rPr lang="en-US" sz="2000" dirty="0"/>
              <a:t> </a:t>
            </a:r>
            <a:r>
              <a:rPr lang="en-US" sz="2000" dirty="0" err="1"/>
              <a:t>sóng</a:t>
            </a:r>
            <a:r>
              <a:rPr lang="en-US" sz="2000" dirty="0"/>
              <a:t> </a:t>
            </a:r>
            <a:r>
              <a:rPr lang="en-US" sz="2000" dirty="0" err="1"/>
              <a:t>hình</a:t>
            </a:r>
            <a:r>
              <a:rPr lang="en-US" sz="2000" dirty="0"/>
              <a:t> Sin                               </a:t>
            </a:r>
            <a:r>
              <a:rPr lang="en-US" sz="2000" dirty="0" err="1"/>
              <a:t>Dạng</a:t>
            </a:r>
            <a:r>
              <a:rPr lang="en-US" sz="2000" dirty="0"/>
              <a:t> </a:t>
            </a:r>
            <a:r>
              <a:rPr lang="en-US" sz="2000" dirty="0" err="1"/>
              <a:t>sóng</a:t>
            </a:r>
            <a:r>
              <a:rPr lang="en-US" sz="2000" dirty="0"/>
              <a:t> </a:t>
            </a:r>
            <a:r>
              <a:rPr lang="en-US" sz="2000" dirty="0" err="1"/>
              <a:t>hình</a:t>
            </a:r>
            <a:r>
              <a:rPr lang="en-US" sz="2000" dirty="0"/>
              <a:t> </a:t>
            </a:r>
            <a:r>
              <a:rPr lang="en-US" sz="2000" dirty="0" err="1"/>
              <a:t>Cosin-vuông</a:t>
            </a:r>
            <a:endParaRPr lang="en-US" sz="2000" dirty="0"/>
          </a:p>
        </p:txBody>
      </p:sp>
    </p:spTree>
    <p:extLst>
      <p:ext uri="{BB962C8B-B14F-4D97-AF65-F5344CB8AC3E}">
        <p14:creationId xmlns:p14="http://schemas.microsoft.com/office/powerpoint/2010/main" val="77464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451BED4-DDEC-45B5-903F-A21B66322B40}"/>
              </a:ext>
            </a:extLst>
          </p:cNvPr>
          <p:cNvSpPr txBox="1">
            <a:spLocks/>
          </p:cNvSpPr>
          <p:nvPr/>
        </p:nvSpPr>
        <p:spPr>
          <a:xfrm>
            <a:off x="556757" y="932024"/>
            <a:ext cx="11372646" cy="2556762"/>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FontTx/>
              <a:buChar char="-"/>
            </a:pPr>
            <a:r>
              <a:rPr lang="en-US" sz="2200" dirty="0" err="1">
                <a:latin typeface="Arial" panose="020B0604020202020204" pitchFamily="34" charset="0"/>
                <a:cs typeface="Arial" panose="020B0604020202020204" pitchFamily="34" charset="0"/>
              </a:rPr>
              <a:t>Công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nghệ</a:t>
            </a:r>
            <a:r>
              <a:rPr lang="en-US" sz="2200" dirty="0">
                <a:latin typeface="Arial" panose="020B0604020202020204" pitchFamily="34" charset="0"/>
                <a:cs typeface="Arial" panose="020B0604020202020204" pitchFamily="34" charset="0"/>
              </a:rPr>
              <a:t> VLF </a:t>
            </a:r>
            <a:r>
              <a:rPr lang="en-US" sz="2200" dirty="0" err="1">
                <a:latin typeface="Arial" panose="020B0604020202020204" pitchFamily="34" charset="0"/>
                <a:cs typeface="Arial" panose="020B0604020202020204" pitchFamily="34" charset="0"/>
              </a:rPr>
              <a:t>dạng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sóng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hàm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Cosin-vuông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Xuất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đầu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tiên</a:t>
            </a:r>
            <a:r>
              <a:rPr lang="en-US" sz="2200" dirty="0">
                <a:latin typeface="Arial" panose="020B0604020202020204" pitchFamily="34" charset="0"/>
                <a:cs typeface="Arial" panose="020B0604020202020204" pitchFamily="34" charset="0"/>
              </a:rPr>
              <a:t>.</a:t>
            </a:r>
          </a:p>
          <a:p>
            <a:pPr marL="0" indent="0">
              <a:lnSpc>
                <a:spcPct val="110000"/>
              </a:lnSpc>
              <a:buNone/>
            </a:pPr>
            <a:r>
              <a:rPr lang="en-US" sz="2200" dirty="0">
                <a:latin typeface="Arial" panose="020B0604020202020204" pitchFamily="34" charset="0"/>
                <a:cs typeface="Arial" panose="020B0604020202020204" pitchFamily="34" charset="0"/>
              </a:rPr>
              <a:t>   + </a:t>
            </a:r>
            <a:r>
              <a:rPr lang="en-US" sz="2200" dirty="0" err="1">
                <a:latin typeface="Arial" panose="020B0604020202020204" pitchFamily="34" charset="0"/>
                <a:cs typeface="Arial" panose="020B0604020202020204" pitchFamily="34" charset="0"/>
              </a:rPr>
              <a:t>Ưu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điểm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sự</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phục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hồi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năng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lượng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trong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quá</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trình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đảo</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ngược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cực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tính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dựa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trên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nguyên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lý</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cộng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hưởng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nên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công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suất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tiêu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thụ</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tương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đối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thấp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được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tải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có</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dung </a:t>
            </a:r>
            <a:r>
              <a:rPr lang="en-US" sz="2200" dirty="0" err="1">
                <a:latin typeface="Arial" panose="020B0604020202020204" pitchFamily="34" charset="0"/>
                <a:cs typeface="Arial" panose="020B0604020202020204" pitchFamily="34" charset="0"/>
              </a:rPr>
              <a:t>cao</a:t>
            </a:r>
            <a:r>
              <a:rPr lang="en-US" sz="2200" dirty="0">
                <a:latin typeface="Arial" panose="020B0604020202020204" pitchFamily="34" charset="0"/>
                <a:cs typeface="Arial" panose="020B0604020202020204" pitchFamily="34" charset="0"/>
              </a:rPr>
              <a:t>. </a:t>
            </a:r>
          </a:p>
          <a:p>
            <a:pPr marL="0" indent="0">
              <a:lnSpc>
                <a:spcPct val="110000"/>
              </a:lnSpc>
              <a:buNone/>
            </a:pPr>
            <a:r>
              <a:rPr lang="en-US" sz="2200" dirty="0">
                <a:latin typeface="Arial" panose="020B0604020202020204" pitchFamily="34" charset="0"/>
                <a:cs typeface="Arial" panose="020B0604020202020204" pitchFamily="34" charset="0"/>
              </a:rPr>
              <a:t>   + </a:t>
            </a:r>
            <a:r>
              <a:rPr lang="en-US" sz="2200" dirty="0" err="1">
                <a:latin typeface="Arial" panose="020B0604020202020204" pitchFamily="34" charset="0"/>
                <a:cs typeface="Arial" panose="020B0604020202020204" pitchFamily="34" charset="0"/>
              </a:rPr>
              <a:t>Hạn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chế</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việc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đo</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phóng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cục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bộ</a:t>
            </a:r>
            <a:r>
              <a:rPr lang="en-US" sz="2200" dirty="0">
                <a:latin typeface="Arial" panose="020B0604020202020204" pitchFamily="34" charset="0"/>
                <a:cs typeface="Arial" panose="020B0604020202020204" pitchFamily="34" charset="0"/>
              </a:rPr>
              <a:t> PD (Partial Discharge)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Tan-delta </a:t>
            </a:r>
            <a:r>
              <a:rPr lang="en-US" sz="2200" dirty="0" err="1">
                <a:latin typeface="Arial" panose="020B0604020202020204" pitchFamily="34" charset="0"/>
                <a:cs typeface="Arial" panose="020B0604020202020204" pitchFamily="34" charset="0"/>
              </a:rPr>
              <a:t>rất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khó</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khăn</a:t>
            </a:r>
            <a:r>
              <a:rPr lang="en-US" sz="2200" dirty="0">
                <a:latin typeface="Arial" panose="020B0604020202020204" pitchFamily="34" charset="0"/>
                <a:cs typeface="Arial" panose="020B0604020202020204" pitchFamily="34" charset="0"/>
              </a:rPr>
              <a:t>.</a:t>
            </a:r>
          </a:p>
        </p:txBody>
      </p:sp>
      <p:sp>
        <p:nvSpPr>
          <p:cNvPr id="3" name="Content Placeholder 2">
            <a:extLst>
              <a:ext uri="{FF2B5EF4-FFF2-40B4-BE49-F238E27FC236}">
                <a16:creationId xmlns:a16="http://schemas.microsoft.com/office/drawing/2014/main" id="{F54C07C6-F23D-46C7-9045-219B42E11A2D}"/>
              </a:ext>
            </a:extLst>
          </p:cNvPr>
          <p:cNvSpPr txBox="1">
            <a:spLocks/>
          </p:cNvSpPr>
          <p:nvPr/>
        </p:nvSpPr>
        <p:spPr>
          <a:xfrm>
            <a:off x="554408" y="3574406"/>
            <a:ext cx="11372645" cy="2314094"/>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FontTx/>
              <a:buChar char="-"/>
            </a:pPr>
            <a:r>
              <a:rPr lang="en-US" sz="2200" dirty="0" err="1">
                <a:latin typeface="Arial" panose="020B0604020202020204" pitchFamily="34" charset="0"/>
                <a:cs typeface="Arial" panose="020B0604020202020204" pitchFamily="34" charset="0"/>
              </a:rPr>
              <a:t>Công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nghệ</a:t>
            </a:r>
            <a:r>
              <a:rPr lang="en-US" sz="2200" dirty="0">
                <a:latin typeface="Arial" panose="020B0604020202020204" pitchFamily="34" charset="0"/>
                <a:cs typeface="Arial" panose="020B0604020202020204" pitchFamily="34" charset="0"/>
              </a:rPr>
              <a:t> VLF </a:t>
            </a:r>
            <a:r>
              <a:rPr lang="en-US" sz="2200" dirty="0" err="1">
                <a:latin typeface="Arial" panose="020B0604020202020204" pitchFamily="34" charset="0"/>
                <a:cs typeface="Arial" panose="020B0604020202020204" pitchFamily="34" charset="0"/>
              </a:rPr>
              <a:t>dạng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sóng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hàm</a:t>
            </a:r>
            <a:r>
              <a:rPr lang="en-US" sz="2200" dirty="0">
                <a:latin typeface="Arial" panose="020B0604020202020204" pitchFamily="34" charset="0"/>
                <a:cs typeface="Arial" panose="020B0604020202020204" pitchFamily="34" charset="0"/>
              </a:rPr>
              <a:t> Sin: </a:t>
            </a:r>
            <a:r>
              <a:rPr lang="en-US" sz="2200" dirty="0" err="1">
                <a:latin typeface="Arial" panose="020B0604020202020204" pitchFamily="34" charset="0"/>
                <a:cs typeface="Arial" panose="020B0604020202020204" pitchFamily="34" charset="0"/>
              </a:rPr>
              <a:t>Nguyên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lý</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dựa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trên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bộ</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chuyển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đổi</a:t>
            </a:r>
            <a:r>
              <a:rPr lang="en-US" sz="2200" dirty="0">
                <a:latin typeface="Arial" panose="020B0604020202020204" pitchFamily="34" charset="0"/>
                <a:cs typeface="Arial" panose="020B0604020202020204" pitchFamily="34" charset="0"/>
              </a:rPr>
              <a:t> AC-DC-AC.</a:t>
            </a:r>
          </a:p>
          <a:p>
            <a:pPr marL="0" indent="0">
              <a:lnSpc>
                <a:spcPct val="110000"/>
              </a:lnSpc>
              <a:buNone/>
            </a:pPr>
            <a:r>
              <a:rPr lang="en-US" sz="2200" dirty="0">
                <a:latin typeface="Arial" panose="020B0604020202020204" pitchFamily="34" charset="0"/>
                <a:cs typeface="Arial" panose="020B0604020202020204" pitchFamily="34" charset="0"/>
              </a:rPr>
              <a:t>   + </a:t>
            </a:r>
            <a:r>
              <a:rPr lang="en-US" sz="2200" dirty="0" err="1">
                <a:latin typeface="Arial" panose="020B0604020202020204" pitchFamily="34" charset="0"/>
                <a:cs typeface="Arial" panose="020B0604020202020204" pitchFamily="34" charset="0"/>
              </a:rPr>
              <a:t>Hạn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chế</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hệ</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thống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này</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không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thể</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tái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dụng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năng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lượng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lưu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trữ</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trong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nên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tải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dung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được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thấp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hơn</a:t>
            </a:r>
            <a:r>
              <a:rPr lang="en-US" sz="2200" dirty="0">
                <a:latin typeface="Arial" panose="020B0604020202020204" pitchFamily="34" charset="0"/>
                <a:cs typeface="Arial" panose="020B0604020202020204" pitchFamily="34" charset="0"/>
              </a:rPr>
              <a:t> so </a:t>
            </a:r>
            <a:r>
              <a:rPr lang="en-US" sz="2200" dirty="0" err="1">
                <a:latin typeface="Arial" panose="020B0604020202020204" pitchFamily="34" charset="0"/>
                <a:cs typeface="Arial" panose="020B0604020202020204" pitchFamily="34" charset="0"/>
              </a:rPr>
              <a:t>với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hệ</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thống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hàm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Cosin-vuông</a:t>
            </a:r>
            <a:r>
              <a:rPr lang="en-US" sz="2200" dirty="0">
                <a:latin typeface="Arial" panose="020B0604020202020204" pitchFamily="34" charset="0"/>
                <a:cs typeface="Arial" panose="020B0604020202020204" pitchFamily="34" charset="0"/>
              </a:rPr>
              <a:t>. </a:t>
            </a:r>
          </a:p>
          <a:p>
            <a:pPr marL="0" indent="0">
              <a:lnSpc>
                <a:spcPct val="110000"/>
              </a:lnSpc>
              <a:buNone/>
            </a:pPr>
            <a:r>
              <a:rPr lang="en-US" sz="2200" dirty="0">
                <a:latin typeface="Arial" panose="020B0604020202020204" pitchFamily="34" charset="0"/>
                <a:cs typeface="Arial" panose="020B0604020202020204" pitchFamily="34" charset="0"/>
              </a:rPr>
              <a:t>   + </a:t>
            </a:r>
            <a:r>
              <a:rPr lang="en-US" sz="2200" dirty="0" err="1">
                <a:latin typeface="Arial" panose="020B0604020202020204" pitchFamily="34" charset="0"/>
                <a:cs typeface="Arial" panose="020B0604020202020204" pitchFamily="34" charset="0"/>
              </a:rPr>
              <a:t>Ưu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điểm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dụng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sóng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hàm</a:t>
            </a:r>
            <a:r>
              <a:rPr lang="en-US" sz="2200" dirty="0">
                <a:latin typeface="Arial" panose="020B0604020202020204" pitchFamily="34" charset="0"/>
                <a:cs typeface="Arial" panose="020B0604020202020204" pitchFamily="34" charset="0"/>
              </a:rPr>
              <a:t> Sin </a:t>
            </a:r>
            <a:r>
              <a:rPr lang="en-US" sz="2200" dirty="0" err="1">
                <a:latin typeface="Arial" panose="020B0604020202020204" pitchFamily="34" charset="0"/>
                <a:cs typeface="Arial" panose="020B0604020202020204" pitchFamily="34" charset="0"/>
              </a:rPr>
              <a:t>thuần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túy</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nên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có</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thể</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kết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hợp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với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những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phương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chẩn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đoán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khác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như</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đo</a:t>
            </a:r>
            <a:r>
              <a:rPr lang="en-US" sz="2200" dirty="0">
                <a:latin typeface="Arial" panose="020B0604020202020204" pitchFamily="34" charset="0"/>
                <a:cs typeface="Arial" panose="020B0604020202020204" pitchFamily="34" charset="0"/>
              </a:rPr>
              <a:t> PD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Tan-delta.</a:t>
            </a:r>
          </a:p>
        </p:txBody>
      </p:sp>
    </p:spTree>
    <p:extLst>
      <p:ext uri="{BB962C8B-B14F-4D97-AF65-F5344CB8AC3E}">
        <p14:creationId xmlns:p14="http://schemas.microsoft.com/office/powerpoint/2010/main" val="247312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Chevron 6">
            <a:extLst>
              <a:ext uri="{FF2B5EF4-FFF2-40B4-BE49-F238E27FC236}">
                <a16:creationId xmlns:a16="http://schemas.microsoft.com/office/drawing/2014/main" id="{CB4453EC-7593-4D45-AE6C-C779BB776013}"/>
              </a:ext>
            </a:extLst>
          </p:cNvPr>
          <p:cNvSpPr/>
          <p:nvPr/>
        </p:nvSpPr>
        <p:spPr>
          <a:xfrm>
            <a:off x="10592" y="26634"/>
            <a:ext cx="4080146"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 name="TextBox 2">
            <a:extLst>
              <a:ext uri="{FF2B5EF4-FFF2-40B4-BE49-F238E27FC236}">
                <a16:creationId xmlns:a16="http://schemas.microsoft.com/office/drawing/2014/main" id="{5996530E-91B3-4B4A-8F59-35D7AEF1F207}"/>
              </a:ext>
            </a:extLst>
          </p:cNvPr>
          <p:cNvSpPr txBox="1"/>
          <p:nvPr/>
        </p:nvSpPr>
        <p:spPr>
          <a:xfrm>
            <a:off x="426129" y="168675"/>
            <a:ext cx="3417602" cy="369332"/>
          </a:xfrm>
          <a:prstGeom prst="rect">
            <a:avLst/>
          </a:prstGeom>
          <a:noFill/>
        </p:spPr>
        <p:txBody>
          <a:bodyPr wrap="none" rtlCol="0">
            <a:spAutoFit/>
          </a:bodyPr>
          <a:lstStyle/>
          <a:p>
            <a:r>
              <a:rPr lang="en-US">
                <a:solidFill>
                  <a:schemeClr val="accent3">
                    <a:lumMod val="50000"/>
                  </a:schemeClr>
                </a:solidFill>
                <a:latin typeface="Arial" panose="020B0604020202020204" pitchFamily="34" charset="0"/>
                <a:cs typeface="Arial" panose="020B0604020202020204" pitchFamily="34" charset="0"/>
              </a:rPr>
              <a:t>PHƯƠNG PHÁP THÍ NGHIỆM</a:t>
            </a:r>
            <a:endParaRPr lang="en-US">
              <a:solidFill>
                <a:schemeClr val="accent6">
                  <a:lumMod val="50000"/>
                </a:schemeClr>
              </a:solidFill>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C6A66E8A-48DD-46F8-B973-03A5245CECF3}"/>
              </a:ext>
            </a:extLst>
          </p:cNvPr>
          <p:cNvSpPr txBox="1">
            <a:spLocks/>
          </p:cNvSpPr>
          <p:nvPr/>
        </p:nvSpPr>
        <p:spPr>
          <a:xfrm>
            <a:off x="556757" y="2143983"/>
            <a:ext cx="11253261" cy="1180644"/>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FontTx/>
              <a:buChar char="-"/>
            </a:pPr>
            <a:r>
              <a:rPr lang="en-US" sz="2200" dirty="0" err="1">
                <a:latin typeface="Arial" panose="020B0604020202020204" pitchFamily="34" charset="0"/>
                <a:cs typeface="Arial" panose="020B0604020202020204" pitchFamily="34" charset="0"/>
              </a:rPr>
              <a:t>Đưa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xoay</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chiều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tần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số</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thấp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với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bằng</a:t>
            </a:r>
            <a:r>
              <a:rPr lang="en-US" sz="2200" dirty="0">
                <a:latin typeface="Arial" panose="020B0604020202020204" pitchFamily="34" charset="0"/>
                <a:cs typeface="Arial" panose="020B0604020202020204" pitchFamily="34" charset="0"/>
              </a:rPr>
              <a:t> 2÷3 </a:t>
            </a:r>
            <a:r>
              <a:rPr lang="en-US" sz="2200" dirty="0" err="1">
                <a:latin typeface="Arial" panose="020B0604020202020204" pitchFamily="34" charset="0"/>
                <a:cs typeface="Arial" panose="020B0604020202020204" pitchFamily="34" charset="0"/>
              </a:rPr>
              <a:t>lần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định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mức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trong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vòng</a:t>
            </a:r>
            <a:r>
              <a:rPr lang="en-US" sz="2200" dirty="0">
                <a:latin typeface="Arial" panose="020B0604020202020204" pitchFamily="34" charset="0"/>
                <a:cs typeface="Arial" panose="020B0604020202020204" pitchFamily="34" charset="0"/>
              </a:rPr>
              <a:t> 30÷60 </a:t>
            </a:r>
            <a:r>
              <a:rPr lang="en-US" sz="2200" dirty="0" err="1">
                <a:latin typeface="Arial" panose="020B0604020202020204" pitchFamily="34" charset="0"/>
                <a:cs typeface="Arial" panose="020B0604020202020204" pitchFamily="34" charset="0"/>
              </a:rPr>
              <a:t>phút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nếu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có</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thể</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chịu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đựng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được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thì</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đó</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tốt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Nếu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không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đạt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phải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sửa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chữa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hoặc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thay</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thế</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nghiệm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lại</a:t>
            </a:r>
            <a:r>
              <a:rPr lang="en-US" sz="2200" dirty="0">
                <a:latin typeface="Arial" panose="020B0604020202020204" pitchFamily="34" charset="0"/>
                <a:cs typeface="Arial" panose="020B0604020202020204" pitchFamily="34" charset="0"/>
              </a:rPr>
              <a:t>.</a:t>
            </a:r>
          </a:p>
        </p:txBody>
      </p:sp>
      <p:sp>
        <p:nvSpPr>
          <p:cNvPr id="8" name="Content Placeholder 2">
            <a:extLst>
              <a:ext uri="{FF2B5EF4-FFF2-40B4-BE49-F238E27FC236}">
                <a16:creationId xmlns:a16="http://schemas.microsoft.com/office/drawing/2014/main" id="{9C800FA7-8C7E-4B12-9F26-1C7E1CD4B28D}"/>
              </a:ext>
            </a:extLst>
          </p:cNvPr>
          <p:cNvSpPr txBox="1">
            <a:spLocks/>
          </p:cNvSpPr>
          <p:nvPr/>
        </p:nvSpPr>
        <p:spPr>
          <a:xfrm>
            <a:off x="556757" y="3580460"/>
            <a:ext cx="11253261" cy="1180644"/>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FontTx/>
              <a:buChar char="-"/>
            </a:pPr>
            <a:r>
              <a:rPr lang="en-US" sz="2200" dirty="0" err="1">
                <a:latin typeface="Arial" panose="020B0604020202020204" pitchFamily="34" charset="0"/>
                <a:cs typeface="Arial" panose="020B0604020202020204" pitchFamily="34" charset="0"/>
              </a:rPr>
              <a:t>Nếu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nghiệm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được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thực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đúng</a:t>
            </a:r>
            <a:r>
              <a:rPr lang="en-US" sz="2200" dirty="0">
                <a:latin typeface="Arial" panose="020B0604020202020204" pitchFamily="34" charset="0"/>
                <a:cs typeface="Arial" panose="020B0604020202020204" pitchFamily="34" charset="0"/>
              </a:rPr>
              <a:t>, VLF </a:t>
            </a:r>
            <a:r>
              <a:rPr lang="en-US" sz="2200" dirty="0" err="1">
                <a:latin typeface="Arial" panose="020B0604020202020204" pitchFamily="34" charset="0"/>
                <a:cs typeface="Arial" panose="020B0604020202020204" pitchFamily="34" charset="0"/>
              </a:rPr>
              <a:t>không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gây</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ra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những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khuyết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tật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nghiêm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trọng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trong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quá</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trình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vận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hành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sau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đó</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hoặc</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gây</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hư</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hại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đến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tình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trạng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cách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của</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a:t>
            </a:r>
          </a:p>
        </p:txBody>
      </p:sp>
      <p:sp>
        <p:nvSpPr>
          <p:cNvPr id="6" name="Content Placeholder 2">
            <a:extLst>
              <a:ext uri="{FF2B5EF4-FFF2-40B4-BE49-F238E27FC236}">
                <a16:creationId xmlns:a16="http://schemas.microsoft.com/office/drawing/2014/main" id="{421FC442-45BD-493C-9967-63FD2E6854B0}"/>
              </a:ext>
            </a:extLst>
          </p:cNvPr>
          <p:cNvSpPr txBox="1">
            <a:spLocks/>
          </p:cNvSpPr>
          <p:nvPr/>
        </p:nvSpPr>
        <p:spPr>
          <a:xfrm>
            <a:off x="556757" y="863818"/>
            <a:ext cx="11209722" cy="461217"/>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200" b="1">
                <a:latin typeface="Arial" panose="020B0604020202020204" pitchFamily="34" charset="0"/>
                <a:cs typeface="Arial" panose="020B0604020202020204" pitchFamily="34" charset="0"/>
              </a:rPr>
              <a:t>Yêu cầu của phép thử:</a:t>
            </a:r>
            <a:r>
              <a:rPr lang="vi-VN" sz="2200" b="1">
                <a:latin typeface="Arial" panose="020B0604020202020204" pitchFamily="34" charset="0"/>
                <a:cs typeface="Arial" panose="020B0604020202020204" pitchFamily="34" charset="0"/>
              </a:rPr>
              <a:t> </a:t>
            </a:r>
            <a:endParaRPr lang="en-US" sz="2200" b="1">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382EA938-5790-4B94-BF1C-302E01B6C97E}"/>
              </a:ext>
            </a:extLst>
          </p:cNvPr>
          <p:cNvSpPr txBox="1">
            <a:spLocks/>
          </p:cNvSpPr>
          <p:nvPr/>
        </p:nvSpPr>
        <p:spPr>
          <a:xfrm>
            <a:off x="556757" y="1354063"/>
            <a:ext cx="11209722" cy="544284"/>
          </a:xfrm>
          <a:prstGeom prst="rect">
            <a:avLst/>
          </a:prstGeom>
        </p:spPr>
        <p:txBody>
          <a:bodyPr vert="horz"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FontTx/>
              <a:buChar char="-"/>
            </a:pPr>
            <a:r>
              <a:rPr lang="en-US" sz="2200">
                <a:latin typeface="Arial" panose="020B0604020202020204" pitchFamily="34" charset="0"/>
                <a:cs typeface="Arial" panose="020B0604020202020204" pitchFamily="34" charset="0"/>
              </a:rPr>
              <a:t>Kiểm tra thông số kỹ thuật của cáp điện và các yêu cầu của phép thử</a:t>
            </a:r>
            <a:r>
              <a:rPr lang="vi-VN" sz="2200">
                <a:latin typeface="Arial" panose="020B0604020202020204" pitchFamily="34" charset="0"/>
                <a:cs typeface="Arial" panose="020B0604020202020204" pitchFamily="34" charset="0"/>
              </a:rPr>
              <a:t>. </a:t>
            </a:r>
            <a:endParaRPr lang="en-US" sz="2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215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Chevron 6">
            <a:extLst>
              <a:ext uri="{FF2B5EF4-FFF2-40B4-BE49-F238E27FC236}">
                <a16:creationId xmlns:a16="http://schemas.microsoft.com/office/drawing/2014/main" id="{0D5D6FCE-4C17-416F-9718-7A5D73B3C179}"/>
              </a:ext>
            </a:extLst>
          </p:cNvPr>
          <p:cNvSpPr/>
          <p:nvPr/>
        </p:nvSpPr>
        <p:spPr>
          <a:xfrm>
            <a:off x="10592" y="26634"/>
            <a:ext cx="4080146"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 name="TextBox 2">
            <a:extLst>
              <a:ext uri="{FF2B5EF4-FFF2-40B4-BE49-F238E27FC236}">
                <a16:creationId xmlns:a16="http://schemas.microsoft.com/office/drawing/2014/main" id="{317443AD-3E55-4832-B4DB-C9DB4E9D5B23}"/>
              </a:ext>
            </a:extLst>
          </p:cNvPr>
          <p:cNvSpPr txBox="1"/>
          <p:nvPr/>
        </p:nvSpPr>
        <p:spPr>
          <a:xfrm>
            <a:off x="426129" y="168675"/>
            <a:ext cx="3417602" cy="369332"/>
          </a:xfrm>
          <a:prstGeom prst="rect">
            <a:avLst/>
          </a:prstGeom>
          <a:noFill/>
        </p:spPr>
        <p:txBody>
          <a:bodyPr wrap="none" rtlCol="0">
            <a:spAutoFit/>
          </a:bodyPr>
          <a:lstStyle/>
          <a:p>
            <a:r>
              <a:rPr lang="en-US">
                <a:solidFill>
                  <a:schemeClr val="accent3">
                    <a:lumMod val="50000"/>
                  </a:schemeClr>
                </a:solidFill>
                <a:latin typeface="Arial" panose="020B0604020202020204" pitchFamily="34" charset="0"/>
                <a:cs typeface="Arial" panose="020B0604020202020204" pitchFamily="34" charset="0"/>
              </a:rPr>
              <a:t>PHƯƠNG PHÁP THÍ NGHIỆM</a:t>
            </a:r>
            <a:endParaRPr lang="en-US">
              <a:solidFill>
                <a:schemeClr val="accent6">
                  <a:lumMod val="50000"/>
                </a:schemeClr>
              </a:solidFill>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43EE5C2D-7D24-4EBB-A173-61A1396712C1}"/>
              </a:ext>
            </a:extLst>
          </p:cNvPr>
          <p:cNvSpPr txBox="1">
            <a:spLocks/>
          </p:cNvSpPr>
          <p:nvPr/>
        </p:nvSpPr>
        <p:spPr>
          <a:xfrm>
            <a:off x="586807" y="4154640"/>
            <a:ext cx="11434692" cy="808235"/>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FontTx/>
              <a:buChar char="-"/>
            </a:pPr>
            <a:r>
              <a:rPr lang="vi-VN" sz="2200" dirty="0">
                <a:latin typeface="Arial" panose="020B0604020202020204" pitchFamily="34" charset="0"/>
                <a:cs typeface="Arial" panose="020B0604020202020204" pitchFamily="34" charset="0"/>
              </a:rPr>
              <a:t>Sẽ tốt hơn nếu nguyên nhân sự cố được kiểm soát bằng cách sửa</a:t>
            </a:r>
            <a:r>
              <a:rPr lang="en-US" sz="2200" dirty="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chữa hoặc thay thế. </a:t>
            </a:r>
            <a:r>
              <a:rPr lang="en-US" sz="2200" dirty="0">
                <a:latin typeface="Arial" panose="020B0604020202020204" pitchFamily="34" charset="0"/>
                <a:cs typeface="Arial" panose="020B0604020202020204" pitchFamily="34" charset="0"/>
              </a:rPr>
              <a:t>V</a:t>
            </a:r>
            <a:r>
              <a:rPr lang="vi-VN" sz="2200" dirty="0">
                <a:latin typeface="Arial" panose="020B0604020202020204" pitchFamily="34" charset="0"/>
                <a:cs typeface="Arial" panose="020B0604020202020204" pitchFamily="34" charset="0"/>
              </a:rPr>
              <a:t>LF cũng hữu dụng trong việc loại bỏ các phụ kiện không đảm bảo</a:t>
            </a:r>
            <a:r>
              <a:rPr lang="en-US" sz="2200" dirty="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của cáp</a:t>
            </a:r>
            <a:r>
              <a:rPr lang="en-US" sz="2200" dirty="0">
                <a:latin typeface="Arial" panose="020B0604020202020204" pitchFamily="34" charset="0"/>
                <a:cs typeface="Arial" panose="020B0604020202020204" pitchFamily="34" charset="0"/>
              </a:rPr>
              <a:t>.</a:t>
            </a:r>
          </a:p>
        </p:txBody>
      </p:sp>
      <p:sp>
        <p:nvSpPr>
          <p:cNvPr id="9" name="Content Placeholder 2">
            <a:extLst>
              <a:ext uri="{FF2B5EF4-FFF2-40B4-BE49-F238E27FC236}">
                <a16:creationId xmlns:a16="http://schemas.microsoft.com/office/drawing/2014/main" id="{CED0C32B-7C7D-4449-BA83-68A84282DAC7}"/>
              </a:ext>
            </a:extLst>
          </p:cNvPr>
          <p:cNvSpPr txBox="1">
            <a:spLocks/>
          </p:cNvSpPr>
          <p:nvPr/>
        </p:nvSpPr>
        <p:spPr>
          <a:xfrm>
            <a:off x="572738" y="2700292"/>
            <a:ext cx="11253261" cy="1180644"/>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FontTx/>
              <a:buChar char="-"/>
            </a:pPr>
            <a:r>
              <a:rPr lang="en-US" sz="2200" dirty="0" err="1">
                <a:latin typeface="Arial" panose="020B0604020202020204" pitchFamily="34" charset="0"/>
                <a:cs typeface="Arial" panose="020B0604020202020204" pitchFamily="34" charset="0"/>
              </a:rPr>
              <a:t>Điện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thời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gian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nghiệm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phù</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hợp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là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yếu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tố</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quan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trọng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trong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quá</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trình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r>
            <a:br>
              <a:rPr lang="en-US" sz="2200" dirty="0">
                <a:latin typeface="Arial" panose="020B0604020202020204" pitchFamily="34" charset="0"/>
                <a:cs typeface="Arial" panose="020B0604020202020204" pitchFamily="34" charset="0"/>
              </a:rPr>
            </a:br>
            <a:r>
              <a:rPr lang="en-US" sz="2200" dirty="0" err="1">
                <a:latin typeface="Arial" panose="020B0604020202020204" pitchFamily="34" charset="0"/>
                <a:cs typeface="Arial" panose="020B0604020202020204" pitchFamily="34" charset="0"/>
              </a:rPr>
              <a:t>nghiệm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Nếu</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bị</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sự</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cố</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trong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quá</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trình</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thử</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nghiệm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chứng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tỏ</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cáp</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đó</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không</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tốt</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và</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sẽ</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sớm</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bị</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sự</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cố</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khi</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vận</a:t>
            </a:r>
            <a:r>
              <a:rPr lang="en-US" sz="2200" dirty="0">
                <a:latin typeface="Arial" panose="020B0604020202020204" pitchFamily="34" charset="0"/>
                <a:cs typeface="Arial" panose="020B0604020202020204" pitchFamily="34" charset="0"/>
              </a:rPr>
              <a:t> </a:t>
            </a:r>
            <a:r>
              <a:rPr lang="en-US" sz="2200" dirty="0" err="1">
                <a:latin typeface="Arial" panose="020B0604020202020204" pitchFamily="34" charset="0"/>
                <a:cs typeface="Arial" panose="020B0604020202020204" pitchFamily="34" charset="0"/>
              </a:rPr>
              <a:t>hành</a:t>
            </a:r>
            <a:r>
              <a:rPr lang="en-US" sz="2200" dirty="0">
                <a:latin typeface="Arial" panose="020B0604020202020204" pitchFamily="34" charset="0"/>
                <a:cs typeface="Arial" panose="020B0604020202020204" pitchFamily="34" charset="0"/>
              </a:rPr>
              <a:t>.</a:t>
            </a:r>
          </a:p>
        </p:txBody>
      </p:sp>
      <p:sp>
        <p:nvSpPr>
          <p:cNvPr id="13" name="Content Placeholder 2">
            <a:extLst>
              <a:ext uri="{FF2B5EF4-FFF2-40B4-BE49-F238E27FC236}">
                <a16:creationId xmlns:a16="http://schemas.microsoft.com/office/drawing/2014/main" id="{32B39E0C-965D-4320-BBFB-02B4469D20DB}"/>
              </a:ext>
            </a:extLst>
          </p:cNvPr>
          <p:cNvSpPr txBox="1">
            <a:spLocks/>
          </p:cNvSpPr>
          <p:nvPr/>
        </p:nvSpPr>
        <p:spPr>
          <a:xfrm>
            <a:off x="572739" y="5135515"/>
            <a:ext cx="11253261" cy="1180644"/>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FontTx/>
              <a:buChar char="-"/>
            </a:pPr>
            <a:r>
              <a:rPr lang="vi-VN" sz="2200" dirty="0">
                <a:latin typeface="Arial" panose="020B0604020202020204" pitchFamily="34" charset="0"/>
                <a:cs typeface="Arial" panose="020B0604020202020204" pitchFamily="34" charset="0"/>
              </a:rPr>
              <a:t>VLF cũng là một công cụ tuyệt vời để th</a:t>
            </a:r>
            <a:r>
              <a:rPr lang="en-US" sz="2200" dirty="0">
                <a:latin typeface="Arial" panose="020B0604020202020204" pitchFamily="34" charset="0"/>
                <a:cs typeface="Arial" panose="020B0604020202020204" pitchFamily="34" charset="0"/>
              </a:rPr>
              <a:t>ử</a:t>
            </a:r>
            <a:r>
              <a:rPr lang="vi-VN" sz="2200" dirty="0">
                <a:latin typeface="Arial" panose="020B0604020202020204" pitchFamily="34" charset="0"/>
                <a:cs typeface="Arial" panose="020B0604020202020204" pitchFamily="34" charset="0"/>
              </a:rPr>
              <a:t> nghiệm xác định tình trạng sửa chữa trước khi</a:t>
            </a:r>
            <a:r>
              <a:rPr lang="en-US" sz="2200" dirty="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cấp điện lại, tốt hơn nhiều so với các phương pháp thí nghiệm như Megohmmeter, DC</a:t>
            </a:r>
            <a:r>
              <a:rPr lang="en-US" sz="2200" dirty="0">
                <a:latin typeface="Arial" panose="020B0604020202020204" pitchFamily="34" charset="0"/>
                <a:cs typeface="Arial" panose="020B0604020202020204" pitchFamily="34" charset="0"/>
              </a:rPr>
              <a:t> </a:t>
            </a:r>
            <a:r>
              <a:rPr lang="vi-VN" sz="2200" dirty="0" smtClean="0">
                <a:latin typeface="Arial" panose="020B0604020202020204" pitchFamily="34" charset="0"/>
                <a:cs typeface="Arial" panose="020B0604020202020204" pitchFamily="34" charset="0"/>
              </a:rPr>
              <a:t>Hipot </a:t>
            </a:r>
            <a:r>
              <a:rPr lang="vi-VN" sz="2200" dirty="0">
                <a:latin typeface="Arial" panose="020B0604020202020204" pitchFamily="34" charset="0"/>
                <a:cs typeface="Arial" panose="020B0604020202020204" pitchFamily="34" charset="0"/>
              </a:rPr>
              <a:t>được sử dụng hiện nay.</a:t>
            </a:r>
            <a:endParaRPr lang="en-US" sz="2200" dirty="0">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E1445D93-4BE3-405A-8058-6C54E62E8540}"/>
              </a:ext>
            </a:extLst>
          </p:cNvPr>
          <p:cNvSpPr txBox="1">
            <a:spLocks/>
          </p:cNvSpPr>
          <p:nvPr/>
        </p:nvSpPr>
        <p:spPr>
          <a:xfrm>
            <a:off x="586807" y="902093"/>
            <a:ext cx="11253261" cy="1553054"/>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buFontTx/>
              <a:buChar char="-"/>
            </a:pPr>
            <a:r>
              <a:rPr lang="vi-VN" sz="2200" dirty="0">
                <a:latin typeface="Arial" panose="020B0604020202020204" pitchFamily="34" charset="0"/>
                <a:cs typeface="Arial" panose="020B0604020202020204" pitchFamily="34" charset="0"/>
              </a:rPr>
              <a:t>Nếu một khuyết tật đủ mức độ nghiêm trọng sẽ dẫn đến phóng điện cục bộ</a:t>
            </a:r>
            <a:r>
              <a:rPr lang="en-US" sz="2200" dirty="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với điện áp thử thì thời gian th</a:t>
            </a:r>
            <a:r>
              <a:rPr lang="en-US" sz="2200" dirty="0">
                <a:latin typeface="Arial" panose="020B0604020202020204" pitchFamily="34" charset="0"/>
                <a:cs typeface="Arial" panose="020B0604020202020204" pitchFamily="34" charset="0"/>
              </a:rPr>
              <a:t>ử</a:t>
            </a:r>
            <a:r>
              <a:rPr lang="vi-VN" sz="2200" dirty="0">
                <a:latin typeface="Arial" panose="020B0604020202020204" pitchFamily="34" charset="0"/>
                <a:cs typeface="Arial" panose="020B0604020202020204" pitchFamily="34" charset="0"/>
              </a:rPr>
              <a:t> nghiệm phải đủ để cho các khuyết tật diễn tiến thành sự cố.</a:t>
            </a:r>
            <a:r>
              <a:rPr lang="en-US" sz="2200" dirty="0">
                <a:latin typeface="Arial" panose="020B0604020202020204" pitchFamily="34" charset="0"/>
                <a:cs typeface="Arial" panose="020B0604020202020204" pitchFamily="34" charset="0"/>
              </a:rPr>
              <a:t> </a:t>
            </a:r>
            <a:r>
              <a:rPr lang="vi-VN" sz="2200" dirty="0">
                <a:latin typeface="Arial" panose="020B0604020202020204" pitchFamily="34" charset="0"/>
                <a:cs typeface="Arial" panose="020B0604020202020204" pitchFamily="34" charset="0"/>
              </a:rPr>
              <a:t>Những khuyết tật nhỏ hơn hoặc không có khuyết tật thì không bị ảnh hưởng bởi điện áp th</a:t>
            </a:r>
            <a:r>
              <a:rPr lang="en-US" sz="2200" dirty="0">
                <a:latin typeface="Arial" panose="020B0604020202020204" pitchFamily="34" charset="0"/>
                <a:cs typeface="Arial" panose="020B0604020202020204" pitchFamily="34" charset="0"/>
              </a:rPr>
              <a:t>ử </a:t>
            </a:r>
            <a:r>
              <a:rPr lang="vi-VN" sz="2200" dirty="0">
                <a:latin typeface="Arial" panose="020B0604020202020204" pitchFamily="34" charset="0"/>
                <a:cs typeface="Arial" panose="020B0604020202020204" pitchFamily="34" charset="0"/>
              </a:rPr>
              <a:t>nghiệm.</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942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Chevron 6">
            <a:extLst>
              <a:ext uri="{FF2B5EF4-FFF2-40B4-BE49-F238E27FC236}">
                <a16:creationId xmlns:a16="http://schemas.microsoft.com/office/drawing/2014/main" id="{941746A0-BC58-49D8-921E-7C916C24B5AD}"/>
              </a:ext>
            </a:extLst>
          </p:cNvPr>
          <p:cNvSpPr/>
          <p:nvPr/>
        </p:nvSpPr>
        <p:spPr>
          <a:xfrm>
            <a:off x="10592" y="26634"/>
            <a:ext cx="4080146"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 name="TextBox 2">
            <a:extLst>
              <a:ext uri="{FF2B5EF4-FFF2-40B4-BE49-F238E27FC236}">
                <a16:creationId xmlns:a16="http://schemas.microsoft.com/office/drawing/2014/main" id="{3E728FD4-EAFC-4C68-8624-B0899BA28311}"/>
              </a:ext>
            </a:extLst>
          </p:cNvPr>
          <p:cNvSpPr txBox="1"/>
          <p:nvPr/>
        </p:nvSpPr>
        <p:spPr>
          <a:xfrm>
            <a:off x="426129" y="168675"/>
            <a:ext cx="3417602" cy="369332"/>
          </a:xfrm>
          <a:prstGeom prst="rect">
            <a:avLst/>
          </a:prstGeom>
          <a:noFill/>
        </p:spPr>
        <p:txBody>
          <a:bodyPr wrap="none" rtlCol="0">
            <a:spAutoFit/>
          </a:bodyPr>
          <a:lstStyle/>
          <a:p>
            <a:r>
              <a:rPr lang="en-US">
                <a:solidFill>
                  <a:schemeClr val="accent3">
                    <a:lumMod val="50000"/>
                  </a:schemeClr>
                </a:solidFill>
                <a:latin typeface="Arial" panose="020B0604020202020204" pitchFamily="34" charset="0"/>
                <a:cs typeface="Arial" panose="020B0604020202020204" pitchFamily="34" charset="0"/>
              </a:rPr>
              <a:t>PHƯƠNG PHÁP THÍ NGHIỆM</a:t>
            </a:r>
            <a:endParaRPr lang="en-US">
              <a:solidFill>
                <a:schemeClr val="accent6">
                  <a:lumMod val="50000"/>
                </a:schemeClr>
              </a:solidFill>
              <a:latin typeface="Arial" panose="020B0604020202020204" pitchFamily="34" charset="0"/>
              <a:cs typeface="Arial" panose="020B0604020202020204" pitchFamily="34" charset="0"/>
            </a:endParaRPr>
          </a:p>
        </p:txBody>
      </p:sp>
      <p:sp>
        <p:nvSpPr>
          <p:cNvPr id="8" name="Content Placeholder 2">
            <a:extLst>
              <a:ext uri="{FF2B5EF4-FFF2-40B4-BE49-F238E27FC236}">
                <a16:creationId xmlns:a16="http://schemas.microsoft.com/office/drawing/2014/main" id="{EA8FDDC8-8D0A-46AD-8F83-92ACCD0F66D8}"/>
              </a:ext>
            </a:extLst>
          </p:cNvPr>
          <p:cNvSpPr txBox="1">
            <a:spLocks/>
          </p:cNvSpPr>
          <p:nvPr/>
        </p:nvSpPr>
        <p:spPr>
          <a:xfrm>
            <a:off x="498698" y="1274802"/>
            <a:ext cx="4080145" cy="808235"/>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FontTx/>
              <a:buChar char="-"/>
            </a:pPr>
            <a:r>
              <a:rPr lang="en-US" sz="2200">
                <a:latin typeface="Arial" panose="020B0604020202020204" pitchFamily="34" charset="0"/>
                <a:cs typeface="Arial" panose="020B0604020202020204" pitchFamily="34" charset="0"/>
              </a:rPr>
              <a:t>Các cấp điện áp thử nghiệm theo IEEE400.2-2013 (5.1.1): </a:t>
            </a:r>
          </a:p>
        </p:txBody>
      </p:sp>
      <p:pic>
        <p:nvPicPr>
          <p:cNvPr id="6" name="Picture 5">
            <a:extLst>
              <a:ext uri="{FF2B5EF4-FFF2-40B4-BE49-F238E27FC236}">
                <a16:creationId xmlns:a16="http://schemas.microsoft.com/office/drawing/2014/main" id="{821484D9-FAFD-4F36-9770-930198D38F0B}"/>
              </a:ext>
            </a:extLst>
          </p:cNvPr>
          <p:cNvPicPr>
            <a:picLocks noChangeAspect="1"/>
          </p:cNvPicPr>
          <p:nvPr/>
        </p:nvPicPr>
        <p:blipFill>
          <a:blip r:embed="rId2"/>
          <a:stretch>
            <a:fillRect/>
          </a:stretch>
        </p:blipFill>
        <p:spPr>
          <a:xfrm>
            <a:off x="4639379" y="814347"/>
            <a:ext cx="6445964" cy="5240538"/>
          </a:xfrm>
          <a:prstGeom prst="rect">
            <a:avLst/>
          </a:prstGeom>
        </p:spPr>
      </p:pic>
    </p:spTree>
    <p:extLst>
      <p:ext uri="{BB962C8B-B14F-4D97-AF65-F5344CB8AC3E}">
        <p14:creationId xmlns:p14="http://schemas.microsoft.com/office/powerpoint/2010/main" val="149365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Chevron 6">
            <a:extLst>
              <a:ext uri="{FF2B5EF4-FFF2-40B4-BE49-F238E27FC236}">
                <a16:creationId xmlns:a16="http://schemas.microsoft.com/office/drawing/2014/main" id="{81D79717-B713-4A83-A2EC-F578B38ABB52}"/>
              </a:ext>
            </a:extLst>
          </p:cNvPr>
          <p:cNvSpPr/>
          <p:nvPr/>
        </p:nvSpPr>
        <p:spPr>
          <a:xfrm>
            <a:off x="10592" y="26634"/>
            <a:ext cx="4080146" cy="630314"/>
          </a:xfrm>
          <a:prstGeom prst="chevron">
            <a:avLst/>
          </a:prstGeom>
          <a:solidFill>
            <a:schemeClr val="accent1">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 name="TextBox 2">
            <a:extLst>
              <a:ext uri="{FF2B5EF4-FFF2-40B4-BE49-F238E27FC236}">
                <a16:creationId xmlns:a16="http://schemas.microsoft.com/office/drawing/2014/main" id="{069D824C-870C-4E95-8267-AED75574082B}"/>
              </a:ext>
            </a:extLst>
          </p:cNvPr>
          <p:cNvSpPr txBox="1"/>
          <p:nvPr/>
        </p:nvSpPr>
        <p:spPr>
          <a:xfrm>
            <a:off x="426129" y="168675"/>
            <a:ext cx="3417602" cy="369332"/>
          </a:xfrm>
          <a:prstGeom prst="rect">
            <a:avLst/>
          </a:prstGeom>
          <a:noFill/>
        </p:spPr>
        <p:txBody>
          <a:bodyPr wrap="none" rtlCol="0">
            <a:spAutoFit/>
          </a:bodyPr>
          <a:lstStyle/>
          <a:p>
            <a:r>
              <a:rPr lang="en-US">
                <a:solidFill>
                  <a:schemeClr val="accent3">
                    <a:lumMod val="50000"/>
                  </a:schemeClr>
                </a:solidFill>
                <a:latin typeface="Arial" panose="020B0604020202020204" pitchFamily="34" charset="0"/>
                <a:cs typeface="Arial" panose="020B0604020202020204" pitchFamily="34" charset="0"/>
              </a:rPr>
              <a:t>PHƯƠNG PHÁP THÍ NGHIỆM</a:t>
            </a:r>
            <a:endParaRPr lang="en-US">
              <a:solidFill>
                <a:schemeClr val="accent6">
                  <a:lumMod val="50000"/>
                </a:schemeClr>
              </a:solidFill>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EB6428D3-76B7-49FE-8E0C-8AF67C8D154D}"/>
              </a:ext>
            </a:extLst>
          </p:cNvPr>
          <p:cNvSpPr txBox="1">
            <a:spLocks/>
          </p:cNvSpPr>
          <p:nvPr/>
        </p:nvSpPr>
        <p:spPr>
          <a:xfrm>
            <a:off x="426128" y="1841084"/>
            <a:ext cx="11207075" cy="1553054"/>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Tx/>
              <a:buChar char="-"/>
            </a:pPr>
            <a:r>
              <a:rPr lang="vi-VN" sz="2200">
                <a:latin typeface="Arial" panose="020B0604020202020204" pitchFamily="34" charset="0"/>
                <a:cs typeface="Arial" panose="020B0604020202020204" pitchFamily="34" charset="0"/>
              </a:rPr>
              <a:t>VLF </a:t>
            </a:r>
            <a:r>
              <a:rPr lang="en-US" sz="2200">
                <a:latin typeface="Arial" panose="020B0604020202020204" pitchFamily="34" charset="0"/>
                <a:cs typeface="Arial" panose="020B0604020202020204" pitchFamily="34" charset="0"/>
              </a:rPr>
              <a:t>ngoài việc được sử dụng như </a:t>
            </a:r>
            <a:r>
              <a:rPr lang="vi-VN" sz="2200">
                <a:latin typeface="Arial" panose="020B0604020202020204" pitchFamily="34" charset="0"/>
                <a:cs typeface="Arial" panose="020B0604020202020204" pitchFamily="34" charset="0"/>
              </a:rPr>
              <a:t>một công cụ để th</a:t>
            </a:r>
            <a:r>
              <a:rPr lang="en-US" sz="2200">
                <a:latin typeface="Arial" panose="020B0604020202020204" pitchFamily="34" charset="0"/>
                <a:cs typeface="Arial" panose="020B0604020202020204" pitchFamily="34" charset="0"/>
              </a:rPr>
              <a:t>ử</a:t>
            </a:r>
            <a:r>
              <a:rPr lang="vi-VN" sz="2200">
                <a:latin typeface="Arial" panose="020B0604020202020204" pitchFamily="34" charset="0"/>
                <a:cs typeface="Arial" panose="020B0604020202020204" pitchFamily="34" charset="0"/>
              </a:rPr>
              <a:t> nghiệm điện áp tăng cao.</a:t>
            </a:r>
            <a:br>
              <a:rPr lang="vi-VN" sz="2200">
                <a:latin typeface="Arial" panose="020B0604020202020204" pitchFamily="34" charset="0"/>
                <a:cs typeface="Arial" panose="020B0604020202020204" pitchFamily="34" charset="0"/>
              </a:rPr>
            </a:br>
            <a:r>
              <a:rPr lang="en-US" sz="2200">
                <a:latin typeface="Arial" panose="020B0604020202020204" pitchFamily="34" charset="0"/>
                <a:cs typeface="Arial" panose="020B0604020202020204" pitchFamily="34" charset="0"/>
              </a:rPr>
              <a:t>Việc tạo</a:t>
            </a:r>
            <a:r>
              <a:rPr lang="vi-VN" sz="2200">
                <a:latin typeface="Arial" panose="020B0604020202020204" pitchFamily="34" charset="0"/>
                <a:cs typeface="Arial" panose="020B0604020202020204" pitchFamily="34" charset="0"/>
              </a:rPr>
              <a:t> ra một dạng sóng hình sin VLF</a:t>
            </a:r>
            <a:r>
              <a:rPr lang="en-US" sz="2200">
                <a:latin typeface="Arial" panose="020B0604020202020204" pitchFamily="34" charset="0"/>
                <a:cs typeface="Arial" panose="020B0604020202020204" pitchFamily="34" charset="0"/>
              </a:rPr>
              <a:t> còn</a:t>
            </a:r>
            <a:r>
              <a:rPr lang="vi-VN" sz="2200">
                <a:latin typeface="Arial" panose="020B0604020202020204" pitchFamily="34" charset="0"/>
                <a:cs typeface="Arial" panose="020B0604020202020204" pitchFamily="34" charset="0"/>
              </a:rPr>
              <a:t> có thể được sử</a:t>
            </a:r>
            <a:r>
              <a:rPr lang="en-US" sz="2200">
                <a:latin typeface="Arial" panose="020B0604020202020204" pitchFamily="34" charset="0"/>
                <a:cs typeface="Arial" panose="020B0604020202020204" pitchFamily="34" charset="0"/>
              </a:rPr>
              <a:t> </a:t>
            </a:r>
            <a:r>
              <a:rPr lang="vi-VN" sz="2200">
                <a:latin typeface="Arial" panose="020B0604020202020204" pitchFamily="34" charset="0"/>
                <a:cs typeface="Arial" panose="020B0604020202020204" pitchFamily="34" charset="0"/>
              </a:rPr>
              <a:t>dụng như nguồn cao áp để cấp cho cáp với điện áp AC phục vụ cho mục đích th</a:t>
            </a:r>
            <a:r>
              <a:rPr lang="en-US" sz="2200">
                <a:latin typeface="Arial" panose="020B0604020202020204" pitchFamily="34" charset="0"/>
                <a:cs typeface="Arial" panose="020B0604020202020204" pitchFamily="34" charset="0"/>
              </a:rPr>
              <a:t>ử</a:t>
            </a:r>
            <a:r>
              <a:rPr lang="vi-VN" sz="2200">
                <a:latin typeface="Arial" panose="020B0604020202020204" pitchFamily="34" charset="0"/>
                <a:cs typeface="Arial" panose="020B0604020202020204" pitchFamily="34" charset="0"/>
              </a:rPr>
              <a:t> nghiệm</a:t>
            </a:r>
            <a:r>
              <a:rPr lang="en-US" sz="2200">
                <a:latin typeface="Arial" panose="020B0604020202020204" pitchFamily="34" charset="0"/>
                <a:cs typeface="Arial" panose="020B0604020202020204" pitchFamily="34" charset="0"/>
              </a:rPr>
              <a:t> </a:t>
            </a:r>
            <a:r>
              <a:rPr lang="vi-VN" sz="2200">
                <a:latin typeface="Arial" panose="020B0604020202020204" pitchFamily="34" charset="0"/>
                <a:cs typeface="Arial" panose="020B0604020202020204" pitchFamily="34" charset="0"/>
              </a:rPr>
              <a:t>chẩn đoán. </a:t>
            </a:r>
            <a:endParaRPr lang="en-US" sz="220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15DAF926-5202-48D3-95A5-34F41E0CA288}"/>
              </a:ext>
            </a:extLst>
          </p:cNvPr>
          <p:cNvSpPr txBox="1">
            <a:spLocks/>
          </p:cNvSpPr>
          <p:nvPr/>
        </p:nvSpPr>
        <p:spPr>
          <a:xfrm>
            <a:off x="426128" y="1099515"/>
            <a:ext cx="10012100" cy="461217"/>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Wingdings" panose="05000000000000000000" pitchFamily="2" charset="2"/>
              <a:buChar char="Ø"/>
            </a:pPr>
            <a:r>
              <a:rPr lang="en-US" sz="2200">
                <a:latin typeface="Arial" panose="020B0604020202020204" pitchFamily="34" charset="0"/>
                <a:cs typeface="Arial" panose="020B0604020202020204" pitchFamily="34" charset="0"/>
              </a:rPr>
              <a:t> </a:t>
            </a:r>
            <a:r>
              <a:rPr lang="en-US" sz="2200" b="1">
                <a:latin typeface="Arial" panose="020B0604020202020204" pitchFamily="34" charset="0"/>
                <a:cs typeface="Arial" panose="020B0604020202020204" pitchFamily="34" charset="0"/>
              </a:rPr>
              <a:t>Các thử nghiệm chẩn đoán chuyên sâu kết hợp cùng phép thử VLF: </a:t>
            </a:r>
          </a:p>
        </p:txBody>
      </p:sp>
      <p:sp>
        <p:nvSpPr>
          <p:cNvPr id="11" name="Content Placeholder 2">
            <a:extLst>
              <a:ext uri="{FF2B5EF4-FFF2-40B4-BE49-F238E27FC236}">
                <a16:creationId xmlns:a16="http://schemas.microsoft.com/office/drawing/2014/main" id="{9037F6DF-A3A6-4726-9430-7564744EDD2E}"/>
              </a:ext>
            </a:extLst>
          </p:cNvPr>
          <p:cNvSpPr txBox="1">
            <a:spLocks/>
          </p:cNvSpPr>
          <p:nvPr/>
        </p:nvSpPr>
        <p:spPr>
          <a:xfrm>
            <a:off x="423780" y="3639407"/>
            <a:ext cx="11207075" cy="1809534"/>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Tx/>
              <a:buChar char="-"/>
            </a:pPr>
            <a:r>
              <a:rPr lang="en-US" sz="2200">
                <a:latin typeface="Arial" panose="020B0604020202020204" pitchFamily="34" charset="0"/>
                <a:cs typeface="Arial" panose="020B0604020202020204" pitchFamily="34" charset="0"/>
              </a:rPr>
              <a:t>Có 2 phương pháp chẩn đoán là:</a:t>
            </a:r>
          </a:p>
          <a:p>
            <a:pPr marL="0" indent="0">
              <a:lnSpc>
                <a:spcPct val="150000"/>
              </a:lnSpc>
              <a:buNone/>
            </a:pPr>
            <a:r>
              <a:rPr lang="en-US" sz="2200">
                <a:latin typeface="Arial" panose="020B0604020202020204" pitchFamily="34" charset="0"/>
                <a:cs typeface="Arial" panose="020B0604020202020204" pitchFamily="34" charset="0"/>
              </a:rPr>
              <a:t>   + Thử nghiệm Tan-delta</a:t>
            </a:r>
          </a:p>
          <a:p>
            <a:pPr marL="0" indent="0">
              <a:lnSpc>
                <a:spcPct val="150000"/>
              </a:lnSpc>
              <a:buNone/>
            </a:pPr>
            <a:r>
              <a:rPr lang="en-US" sz="2200">
                <a:latin typeface="Arial" panose="020B0604020202020204" pitchFamily="34" charset="0"/>
                <a:cs typeface="Arial" panose="020B0604020202020204" pitchFamily="34" charset="0"/>
              </a:rPr>
              <a:t>   + Đo phóng điện cục bộ PD (Partial Discharge)</a:t>
            </a:r>
          </a:p>
        </p:txBody>
      </p:sp>
    </p:spTree>
    <p:extLst>
      <p:ext uri="{BB962C8B-B14F-4D97-AF65-F5344CB8AC3E}">
        <p14:creationId xmlns:p14="http://schemas.microsoft.com/office/powerpoint/2010/main" val="306551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91DC736-0EF8-4F87-9146-EBF1D2EE4D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097CD68E-23E3-4007-8847-CD0944C4F7B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643EF5F-2B3A-4C3E-BFAC-0FA0583D09AC}"/>
              </a:ext>
            </a:extLst>
          </p:cNvPr>
          <p:cNvSpPr txBox="1"/>
          <p:nvPr/>
        </p:nvSpPr>
        <p:spPr>
          <a:xfrm>
            <a:off x="326979" y="2855167"/>
            <a:ext cx="4301006" cy="1406354"/>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4000" dirty="0">
                <a:solidFill>
                  <a:srgbClr val="0070C0"/>
                </a:solidFill>
                <a:latin typeface="Arial" panose="020B0604020202020204" pitchFamily="34" charset="0"/>
                <a:ea typeface="+mj-ea"/>
                <a:cs typeface="Arial" panose="020B0604020202020204" pitchFamily="34" charset="0"/>
              </a:rPr>
              <a:t>THANKS </a:t>
            </a:r>
            <a:r>
              <a:rPr lang="en-US" sz="4000" dirty="0" smtClean="0">
                <a:solidFill>
                  <a:srgbClr val="0070C0"/>
                </a:solidFill>
                <a:latin typeface="Arial" panose="020B0604020202020204" pitchFamily="34" charset="0"/>
                <a:ea typeface="+mj-ea"/>
                <a:cs typeface="Arial" panose="020B0604020202020204" pitchFamily="34" charset="0"/>
              </a:rPr>
              <a:t>YOU VERY MUCH</a:t>
            </a:r>
            <a:endParaRPr lang="en-US" sz="4000" dirty="0">
              <a:solidFill>
                <a:srgbClr val="0070C0"/>
              </a:solidFill>
              <a:latin typeface="Arial" panose="020B0604020202020204" pitchFamily="34" charset="0"/>
              <a:ea typeface="+mj-ea"/>
              <a:cs typeface="Arial" panose="020B0604020202020204" pitchFamily="34" charset="0"/>
            </a:endParaRPr>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2065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10370</TotalTime>
  <Words>1555</Words>
  <Application>Microsoft Office PowerPoint</Application>
  <PresentationFormat>Widescreen</PresentationFormat>
  <Paragraphs>65</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 Nam Print</dc:creator>
  <cp:lastModifiedBy>X280</cp:lastModifiedBy>
  <cp:revision>473</cp:revision>
  <dcterms:created xsi:type="dcterms:W3CDTF">2020-07-10T03:46:39Z</dcterms:created>
  <dcterms:modified xsi:type="dcterms:W3CDTF">2023-04-12T07:59:45Z</dcterms:modified>
</cp:coreProperties>
</file>